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27432000" cy="16459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081"/>
    <a:srgbClr val="3F008E"/>
    <a:srgbClr val="421980"/>
    <a:srgbClr val="41009E"/>
    <a:srgbClr val="583258"/>
    <a:srgbClr val="6B3D6B"/>
    <a:srgbClr val="B1A5C2"/>
    <a:srgbClr val="604A7B"/>
    <a:srgbClr val="E7B9DF"/>
    <a:srgbClr val="FEF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4880" autoAdjust="0"/>
    <p:restoredTop sz="94879" autoAdjust="0"/>
  </p:normalViewPr>
  <p:slideViewPr>
    <p:cSldViewPr>
      <p:cViewPr varScale="1">
        <p:scale>
          <a:sx n="36" d="100"/>
          <a:sy n="36" d="100"/>
        </p:scale>
        <p:origin x="1568"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Marri" userId="5230d55ed1713b3c" providerId="LiveId" clId="{C3FEADE0-811B-4943-9B8E-7F168B4EE71C}"/>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74DFC-EB63-794D-B045-30AF069070F7}" type="datetimeFigureOut">
              <a:rPr lang="en-US" smtClean="0"/>
              <a:pPr/>
              <a:t>11/12/19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AFADB-9124-7B46-92D7-5AF7224A685E}" type="slidenum">
              <a:rPr lang="en-US" smtClean="0"/>
              <a:pPr/>
              <a:t>‹#›</a:t>
            </a:fld>
            <a:endParaRPr lang="en-US"/>
          </a:p>
        </p:txBody>
      </p:sp>
    </p:spTree>
    <p:extLst>
      <p:ext uri="{BB962C8B-B14F-4D97-AF65-F5344CB8AC3E}">
        <p14:creationId xmlns:p14="http://schemas.microsoft.com/office/powerpoint/2010/main" val="27282965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making results and clinical relevance a different heading</a:t>
            </a:r>
          </a:p>
          <a:p>
            <a:r>
              <a:rPr lang="en-US" dirty="0"/>
              <a:t>Change the colors. Bullet what is in red.</a:t>
            </a:r>
          </a:p>
          <a:p>
            <a:r>
              <a:rPr lang="en-US" dirty="0"/>
              <a:t>Do more of an introduction- 1 or 2 sentences.  Connect to clinical relevance why are we doing this. </a:t>
            </a:r>
          </a:p>
          <a:p>
            <a:br>
              <a:rPr lang="en-US" sz="1200" dirty="0">
                <a:solidFill>
                  <a:srgbClr val="FF0000"/>
                </a:solidFill>
              </a:rPr>
            </a:br>
            <a:endParaRPr lang="en-US" dirty="0"/>
          </a:p>
        </p:txBody>
      </p:sp>
      <p:sp>
        <p:nvSpPr>
          <p:cNvPr id="4" name="Slide Number Placeholder 3"/>
          <p:cNvSpPr>
            <a:spLocks noGrp="1"/>
          </p:cNvSpPr>
          <p:nvPr>
            <p:ph type="sldNum" sz="quarter" idx="10"/>
          </p:nvPr>
        </p:nvSpPr>
        <p:spPr/>
        <p:txBody>
          <a:bodyPr/>
          <a:lstStyle/>
          <a:p>
            <a:fld id="{FD7AFADB-9124-7B46-92D7-5AF7224A685E}" type="slidenum">
              <a:rPr lang="en-US" smtClean="0"/>
              <a:pPr/>
              <a:t>1</a:t>
            </a:fld>
            <a:endParaRPr lang="en-US"/>
          </a:p>
        </p:txBody>
      </p:sp>
    </p:spTree>
    <p:extLst>
      <p:ext uri="{BB962C8B-B14F-4D97-AF65-F5344CB8AC3E}">
        <p14:creationId xmlns:p14="http://schemas.microsoft.com/office/powerpoint/2010/main" val="350962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B3D6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00081"/>
        </a:solidFill>
        <a:effectLst/>
      </p:bgPr>
    </p:bg>
    <p:spTree>
      <p:nvGrpSpPr>
        <p:cNvPr id="1" name=""/>
        <p:cNvGrpSpPr/>
        <p:nvPr/>
      </p:nvGrpSpPr>
      <p:grpSpPr>
        <a:xfrm>
          <a:off x="0" y="0"/>
          <a:ext cx="0" cy="0"/>
          <a:chOff x="0" y="0"/>
          <a:chExt cx="0" cy="0"/>
        </a:xfrm>
      </p:grpSpPr>
      <p:sp>
        <p:nvSpPr>
          <p:cNvPr id="46" name="Freeform 3"/>
          <p:cNvSpPr/>
          <p:nvPr/>
        </p:nvSpPr>
        <p:spPr>
          <a:xfrm>
            <a:off x="19119943" y="9351820"/>
            <a:ext cx="7818120" cy="59436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 name="Freeform 3"/>
          <p:cNvSpPr/>
          <p:nvPr/>
        </p:nvSpPr>
        <p:spPr>
          <a:xfrm>
            <a:off x="19124463" y="3004288"/>
            <a:ext cx="7818120" cy="59436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3" name="Freeform 3"/>
          <p:cNvSpPr/>
          <p:nvPr/>
        </p:nvSpPr>
        <p:spPr>
          <a:xfrm>
            <a:off x="405336" y="12749403"/>
            <a:ext cx="7818120" cy="59436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0" name="Freeform 3"/>
          <p:cNvSpPr/>
          <p:nvPr/>
        </p:nvSpPr>
        <p:spPr>
          <a:xfrm>
            <a:off x="344374" y="8624289"/>
            <a:ext cx="7818120" cy="59436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8" name="Freeform 3"/>
          <p:cNvSpPr/>
          <p:nvPr/>
        </p:nvSpPr>
        <p:spPr>
          <a:xfrm>
            <a:off x="386619" y="13440830"/>
            <a:ext cx="7818120" cy="2552724"/>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000" dirty="0">
              <a:solidFill>
                <a:schemeClr val="tx1"/>
              </a:solidFill>
            </a:endParaRPr>
          </a:p>
          <a:p>
            <a:endParaRPr lang="en-US" altLang="zh-CN" sz="2200" dirty="0">
              <a:solidFill>
                <a:schemeClr val="tx1"/>
              </a:solidFill>
            </a:endParaRPr>
          </a:p>
          <a:p>
            <a:endParaRPr lang="en-US" altLang="zh-CN" sz="2200" dirty="0">
              <a:solidFill>
                <a:schemeClr val="tx1"/>
              </a:solidFill>
            </a:endParaRPr>
          </a:p>
          <a:p>
            <a:endParaRPr lang="en-US" altLang="zh-CN" sz="2200" dirty="0">
              <a:solidFill>
                <a:schemeClr val="tx1"/>
              </a:solidFill>
            </a:endParaRPr>
          </a:p>
          <a:p>
            <a:pPr algn="just"/>
            <a:endParaRPr lang="en-US" sz="2400" dirty="0">
              <a:solidFill>
                <a:schemeClr val="tx1"/>
              </a:solidFill>
            </a:endParaRPr>
          </a:p>
          <a:p>
            <a:endParaRPr lang="en-US" sz="2400" dirty="0">
              <a:solidFill>
                <a:schemeClr val="tx1"/>
              </a:solidFill>
            </a:endParaRPr>
          </a:p>
          <a:p>
            <a:endParaRPr lang="en-US" altLang="zh-CN" sz="2400" dirty="0">
              <a:solidFill>
                <a:schemeClr val="tx1"/>
              </a:solidFill>
            </a:endParaRPr>
          </a:p>
          <a:p>
            <a:endParaRPr lang="en-US" altLang="zh-CN" sz="2400" dirty="0">
              <a:solidFill>
                <a:schemeClr val="tx1"/>
              </a:solidFill>
            </a:endParaRPr>
          </a:p>
        </p:txBody>
      </p:sp>
      <p:sp>
        <p:nvSpPr>
          <p:cNvPr id="8" name="Freeform 3"/>
          <p:cNvSpPr/>
          <p:nvPr/>
        </p:nvSpPr>
        <p:spPr>
          <a:xfrm>
            <a:off x="356138" y="3082902"/>
            <a:ext cx="7818120" cy="596502"/>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Freeform 3"/>
          <p:cNvSpPr/>
          <p:nvPr/>
        </p:nvSpPr>
        <p:spPr>
          <a:xfrm>
            <a:off x="356138" y="3756594"/>
            <a:ext cx="7818120" cy="4654296"/>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dirty="0">
                <a:solidFill>
                  <a:schemeClr val="tx1"/>
                </a:solidFill>
              </a:rPr>
              <a:t>Parkinson’s Disease (PD) is the second most common progressive neurodegenerative diseases seen in the elderly.</a:t>
            </a:r>
            <a:r>
              <a:rPr lang="en-US" baseline="30000" dirty="0">
                <a:solidFill>
                  <a:schemeClr val="tx1"/>
                </a:solidFill>
              </a:rPr>
              <a:t>2</a:t>
            </a:r>
            <a:r>
              <a:rPr lang="en-US" dirty="0">
                <a:solidFill>
                  <a:schemeClr val="tx1"/>
                </a:solidFill>
              </a:rPr>
              <a:t> The symptoms most commonly associated with the disease primarily impact motor function, but PD impacts every aspect of the patient’s life as the disease progresses and leads to an overall decrease in Quality of Life (QOL).</a:t>
            </a:r>
            <a:r>
              <a:rPr lang="en-US" baseline="30000" dirty="0">
                <a:solidFill>
                  <a:schemeClr val="tx1"/>
                </a:solidFill>
              </a:rPr>
              <a:t>6</a:t>
            </a:r>
            <a:r>
              <a:rPr lang="en-US" dirty="0">
                <a:solidFill>
                  <a:schemeClr val="tx1"/>
                </a:solidFill>
              </a:rPr>
              <a:t> Large amplitude training is a treatment technique that focuses on encouraging patients to make movements larger. LSVT BIG is the most popular variation of this, consisting of a set treatment time with specific large amplitude movements and exercises aiming to recalibrate scaling of movements.</a:t>
            </a:r>
            <a:r>
              <a:rPr lang="en-US" baseline="30000" dirty="0">
                <a:solidFill>
                  <a:schemeClr val="tx1"/>
                </a:solidFill>
              </a:rPr>
              <a:t>2</a:t>
            </a:r>
            <a:r>
              <a:rPr lang="en-US" dirty="0">
                <a:solidFill>
                  <a:schemeClr val="tx1"/>
                </a:solidFill>
              </a:rPr>
              <a:t> The large amplitude training promotes both motor planning and increased neuroplasticity. Prior studies have shown that exercise is effective at improving physical functioning, health-related quality of life (HRQOL), leg strength, walking and balance in patients with PD.</a:t>
            </a:r>
            <a:r>
              <a:rPr lang="en-US" baseline="30000" dirty="0">
                <a:solidFill>
                  <a:schemeClr val="tx1"/>
                </a:solidFill>
              </a:rPr>
              <a:t>1</a:t>
            </a:r>
            <a:r>
              <a:rPr lang="en-US" dirty="0">
                <a:solidFill>
                  <a:schemeClr val="tx1"/>
                </a:solidFill>
              </a:rPr>
              <a:t> Improvements in QOL have been established despite the absence of appropriate objective outcome measures to quantify this. </a:t>
            </a:r>
            <a:r>
              <a:rPr lang="en-US" sz="2000" dirty="0">
                <a:solidFill>
                  <a:schemeClr val="tx1"/>
                </a:solidFill>
              </a:rPr>
              <a:t>The purpose of this systematic review was to determine the impact of large amplitude training on quality of life (QoL) in older adults with Parkinson’s Disease (PD).</a:t>
            </a:r>
            <a:endParaRPr lang="en-US" altLang="zh-CN" sz="2000" dirty="0">
              <a:solidFill>
                <a:schemeClr val="tx1"/>
              </a:solidFill>
            </a:endParaRPr>
          </a:p>
        </p:txBody>
      </p:sp>
      <p:sp>
        <p:nvSpPr>
          <p:cNvPr id="2" name="Rectangle 1"/>
          <p:cNvSpPr/>
          <p:nvPr/>
        </p:nvSpPr>
        <p:spPr>
          <a:xfrm>
            <a:off x="383142" y="13461802"/>
            <a:ext cx="7791116" cy="2516073"/>
          </a:xfrm>
          <a:prstGeom prst="rect">
            <a:avLst/>
          </a:prstGeom>
        </p:spPr>
        <p:txBody>
          <a:bodyPr wrap="square">
            <a:spAutoFit/>
          </a:bodyPr>
          <a:lstStyle/>
          <a:p>
            <a:pPr marL="228600" lvl="0" indent="-228600" algn="just">
              <a:buFont typeface="+mj-lt"/>
              <a:buAutoNum type="arabicPeriod"/>
            </a:pPr>
            <a:r>
              <a:rPr lang="en-US" sz="1050" dirty="0"/>
              <a:t>Reuter I, </a:t>
            </a:r>
            <a:r>
              <a:rPr lang="en-US" sz="1050" dirty="0" err="1"/>
              <a:t>Mehnert</a:t>
            </a:r>
            <a:r>
              <a:rPr lang="en-US" sz="1050" dirty="0"/>
              <a:t> S, Leone P, </a:t>
            </a:r>
            <a:r>
              <a:rPr lang="en-US" sz="1050" dirty="0" err="1"/>
              <a:t>Kaps</a:t>
            </a:r>
            <a:r>
              <a:rPr lang="en-US" sz="1050" dirty="0"/>
              <a:t> M, </a:t>
            </a:r>
            <a:r>
              <a:rPr lang="en-US" sz="1050" dirty="0" err="1"/>
              <a:t>Oechsner</a:t>
            </a:r>
            <a:r>
              <a:rPr lang="en-US" sz="1050" dirty="0"/>
              <a:t> M, Engelhardt M. Effects of a flexibility and relaxation </a:t>
            </a:r>
            <a:r>
              <a:rPr lang="en-US" sz="1050" dirty="0" err="1"/>
              <a:t>programme</a:t>
            </a:r>
            <a:r>
              <a:rPr lang="en-US" sz="1050" dirty="0"/>
              <a:t>, walking, and </a:t>
            </a:r>
            <a:r>
              <a:rPr lang="en-US" sz="1050" dirty="0" err="1"/>
              <a:t>nordic</a:t>
            </a:r>
            <a:r>
              <a:rPr lang="en-US" sz="1050" dirty="0"/>
              <a:t> walking on Parkinson’s Disease. </a:t>
            </a:r>
            <a:r>
              <a:rPr lang="en-US" sz="1050" i="1" dirty="0"/>
              <a:t>J Aging Res</a:t>
            </a:r>
            <a:r>
              <a:rPr lang="en-US" sz="1050" dirty="0"/>
              <a:t>. 2011; 2011 (7252):1-18. doi:10.4061/2011/23247</a:t>
            </a:r>
          </a:p>
          <a:p>
            <a:pPr marL="228600" lvl="0" indent="-228600" algn="just">
              <a:buFont typeface="+mj-lt"/>
              <a:buAutoNum type="arabicPeriod"/>
            </a:pPr>
            <a:r>
              <a:rPr lang="en-US" sz="1050" dirty="0" err="1"/>
              <a:t>Ebersbach</a:t>
            </a:r>
            <a:r>
              <a:rPr lang="en-US" sz="1050" dirty="0"/>
              <a:t> G, </a:t>
            </a:r>
            <a:r>
              <a:rPr lang="en-US" sz="1050" dirty="0" err="1"/>
              <a:t>Ebersbach</a:t>
            </a:r>
            <a:r>
              <a:rPr lang="en-US" sz="1050" dirty="0"/>
              <a:t> A, </a:t>
            </a:r>
            <a:r>
              <a:rPr lang="en-US" sz="1050" dirty="0" err="1"/>
              <a:t>Edler</a:t>
            </a:r>
            <a:r>
              <a:rPr lang="en-US" sz="1050" dirty="0"/>
              <a:t> D, </a:t>
            </a:r>
            <a:r>
              <a:rPr lang="en-US" sz="1050" dirty="0" err="1"/>
              <a:t>Kaufhold</a:t>
            </a:r>
            <a:r>
              <a:rPr lang="en-US" sz="1050" dirty="0"/>
              <a:t> O, Kusch M, </a:t>
            </a:r>
            <a:r>
              <a:rPr lang="en-US" sz="1050" dirty="0" err="1"/>
              <a:t>Kupsch</a:t>
            </a:r>
            <a:r>
              <a:rPr lang="en-US" sz="1050" dirty="0"/>
              <a:t> A, </a:t>
            </a:r>
            <a:r>
              <a:rPr lang="en-US" sz="1050" dirty="0" err="1"/>
              <a:t>Wissel</a:t>
            </a:r>
            <a:r>
              <a:rPr lang="en-US" sz="1050" dirty="0"/>
              <a:t> J. Comparing exercise in Parkinson’s Disease- the Berlin LSVT BIG study. </a:t>
            </a:r>
            <a:r>
              <a:rPr lang="en-US" sz="1050" i="1" dirty="0" err="1"/>
              <a:t>Mov</a:t>
            </a:r>
            <a:r>
              <a:rPr lang="en-US" sz="1050" i="1" dirty="0"/>
              <a:t> </a:t>
            </a:r>
            <a:r>
              <a:rPr lang="en-US" sz="1050" i="1" dirty="0" err="1"/>
              <a:t>Disord</a:t>
            </a:r>
            <a:r>
              <a:rPr lang="en-US" sz="1050" dirty="0"/>
              <a:t>. 2010; 25(12): 1902-1908</a:t>
            </a:r>
          </a:p>
          <a:p>
            <a:pPr marL="228600" lvl="0" indent="-228600" algn="just">
              <a:buFont typeface="+mj-lt"/>
              <a:buAutoNum type="arabicPeriod"/>
            </a:pPr>
            <a:r>
              <a:rPr lang="en-US" sz="1050" dirty="0" err="1"/>
              <a:t>Eijkeren</a:t>
            </a:r>
            <a:r>
              <a:rPr lang="en-US" sz="1050" dirty="0"/>
              <a:t> F.J.M, et al. Nordic walking improves mobility in </a:t>
            </a:r>
            <a:r>
              <a:rPr lang="en-US" sz="1050" dirty="0" err="1"/>
              <a:t>parkinson’s</a:t>
            </a:r>
            <a:r>
              <a:rPr lang="en-US" sz="1050" dirty="0"/>
              <a:t> disease. </a:t>
            </a:r>
            <a:r>
              <a:rPr lang="en-US" sz="1050" i="1" dirty="0" err="1"/>
              <a:t>Mov</a:t>
            </a:r>
            <a:r>
              <a:rPr lang="en-US" sz="1050" i="1" dirty="0"/>
              <a:t> </a:t>
            </a:r>
            <a:r>
              <a:rPr lang="en-US" sz="1050" i="1" dirty="0" err="1"/>
              <a:t>Disord</a:t>
            </a:r>
            <a:r>
              <a:rPr lang="en-US" sz="1050" dirty="0"/>
              <a:t>. 2008; 23(15):2239-2243. </a:t>
            </a:r>
            <a:r>
              <a:rPr lang="en-US" sz="1050" dirty="0" err="1"/>
              <a:t>doi</a:t>
            </a:r>
            <a:r>
              <a:rPr lang="en-US" sz="1050" dirty="0"/>
              <a:t>: 10.1002/mds.22293</a:t>
            </a:r>
          </a:p>
          <a:p>
            <a:pPr marL="228600" lvl="0" indent="-228600" algn="just">
              <a:buFont typeface="+mj-lt"/>
              <a:buAutoNum type="arabicPeriod"/>
            </a:pPr>
            <a:r>
              <a:rPr lang="en-US" sz="1050" dirty="0" err="1"/>
              <a:t>Ayan</a:t>
            </a:r>
            <a:r>
              <a:rPr lang="en-US" sz="1050" dirty="0"/>
              <a:t> C, </a:t>
            </a:r>
            <a:r>
              <a:rPr lang="en-US" sz="1050" dirty="0" err="1"/>
              <a:t>Cancela</a:t>
            </a:r>
            <a:r>
              <a:rPr lang="en-US" sz="1050" dirty="0"/>
              <a:t> J. Feasibility of 2 different water-based exercise training programs in patients with Parkinson’s Disease: a pilot study. </a:t>
            </a:r>
            <a:r>
              <a:rPr lang="en-US" sz="1050" i="1" dirty="0"/>
              <a:t>Arch Phys Med </a:t>
            </a:r>
            <a:r>
              <a:rPr lang="en-US" sz="1050" i="1" dirty="0" err="1"/>
              <a:t>Rehabil</a:t>
            </a:r>
            <a:r>
              <a:rPr lang="en-US" sz="1050" dirty="0"/>
              <a:t>. 2012; 93:1709 -1714</a:t>
            </a:r>
          </a:p>
          <a:p>
            <a:pPr marL="228600" lvl="0" indent="-228600" algn="just">
              <a:buFont typeface="+mj-lt"/>
              <a:buAutoNum type="arabicPeriod"/>
            </a:pPr>
            <a:r>
              <a:rPr lang="en-US" sz="1050" dirty="0" err="1"/>
              <a:t>Nuic</a:t>
            </a:r>
            <a:r>
              <a:rPr lang="en-US" sz="1050" dirty="0"/>
              <a:t> D, </a:t>
            </a:r>
            <a:r>
              <a:rPr lang="en-US" sz="1050" dirty="0" err="1"/>
              <a:t>Vinti</a:t>
            </a:r>
            <a:r>
              <a:rPr lang="en-US" sz="1050" dirty="0"/>
              <a:t> M, Karachi C, </a:t>
            </a:r>
            <a:r>
              <a:rPr lang="en-US" sz="1050" dirty="0" err="1"/>
              <a:t>Foulon</a:t>
            </a:r>
            <a:r>
              <a:rPr lang="en-US" sz="1050" dirty="0"/>
              <a:t> P, Van </a:t>
            </a:r>
            <a:r>
              <a:rPr lang="en-US" sz="1050" dirty="0" err="1"/>
              <a:t>Hamme</a:t>
            </a:r>
            <a:r>
              <a:rPr lang="en-US" sz="1050" dirty="0"/>
              <a:t> A, Welter M L. The feasibility and positive effects of a </a:t>
            </a:r>
            <a:r>
              <a:rPr lang="en-US" sz="1050" dirty="0" err="1"/>
              <a:t>customised</a:t>
            </a:r>
            <a:r>
              <a:rPr lang="en-US" sz="1050" dirty="0"/>
              <a:t> videogame rehabilitation </a:t>
            </a:r>
            <a:r>
              <a:rPr lang="en-US" sz="1050" dirty="0" err="1"/>
              <a:t>programme</a:t>
            </a:r>
            <a:r>
              <a:rPr lang="en-US" sz="1050" dirty="0"/>
              <a:t> for freezing of gait and falls in Parkinson’s disease patients: a pilot study. </a:t>
            </a:r>
            <a:r>
              <a:rPr lang="en-US" sz="1050" i="1" dirty="0"/>
              <a:t>J </a:t>
            </a:r>
            <a:r>
              <a:rPr lang="en-US" sz="1050" i="1" dirty="0" err="1"/>
              <a:t>Neuroeng</a:t>
            </a:r>
            <a:r>
              <a:rPr lang="en-US" sz="1050" i="1" dirty="0"/>
              <a:t> </a:t>
            </a:r>
            <a:r>
              <a:rPr lang="en-US" sz="1050" i="1" dirty="0" err="1"/>
              <a:t>Rehabil</a:t>
            </a:r>
            <a:r>
              <a:rPr lang="en-US" sz="1050" dirty="0"/>
              <a:t>. 2018; 15(31): 0-11</a:t>
            </a:r>
          </a:p>
          <a:p>
            <a:pPr marL="228600" lvl="0" indent="-228600" algn="just">
              <a:buFont typeface="+mj-lt"/>
              <a:buAutoNum type="arabicPeriod"/>
            </a:pPr>
            <a:r>
              <a:rPr lang="en-US" sz="1050" dirty="0" err="1"/>
              <a:t>Fishel</a:t>
            </a:r>
            <a:r>
              <a:rPr lang="en-US" sz="1050" dirty="0"/>
              <a:t> S C, Hotchkiss M E, Brown S A. The impact of LSVT BIG therapy on postural control for individuals with Parkinson’s disease: a case series. </a:t>
            </a:r>
            <a:r>
              <a:rPr lang="en-US" sz="1050" i="1" dirty="0" err="1"/>
              <a:t>Physiother</a:t>
            </a:r>
            <a:r>
              <a:rPr lang="en-US" sz="1050" i="1" dirty="0"/>
              <a:t> Theory </a:t>
            </a:r>
            <a:r>
              <a:rPr lang="en-US" sz="1050" i="1" dirty="0" err="1"/>
              <a:t>Pract</a:t>
            </a:r>
            <a:r>
              <a:rPr lang="en-US" sz="1050" dirty="0"/>
              <a:t>. 2018; https://</a:t>
            </a:r>
            <a:r>
              <a:rPr lang="en-US" sz="1050" dirty="0" err="1"/>
              <a:t>doi.org</a:t>
            </a:r>
            <a:r>
              <a:rPr lang="en-US" sz="1050" dirty="0"/>
              <a:t>/10.1080/09593985.2018.1508260</a:t>
            </a:r>
          </a:p>
          <a:p>
            <a:pPr marL="228600" lvl="0" indent="-228600" algn="just">
              <a:buFont typeface="+mj-lt"/>
              <a:buAutoNum type="arabicPeriod"/>
            </a:pPr>
            <a:r>
              <a:rPr lang="en-US" sz="1050" dirty="0" err="1"/>
              <a:t>Krishnamurthi</a:t>
            </a:r>
            <a:r>
              <a:rPr lang="en-US" sz="1050" dirty="0"/>
              <a:t> N, Shill H, O’Donnell D, Mahant P, </a:t>
            </a:r>
            <a:r>
              <a:rPr lang="en-US" sz="1050" dirty="0" err="1"/>
              <a:t>Samanta</a:t>
            </a:r>
            <a:r>
              <a:rPr lang="en-US" sz="1050" dirty="0"/>
              <a:t> J, Lieberman A, Abbas J. </a:t>
            </a:r>
            <a:r>
              <a:rPr lang="en-US" sz="1050" dirty="0" err="1"/>
              <a:t>Polestriding</a:t>
            </a:r>
            <a:r>
              <a:rPr lang="en-US" sz="1050" dirty="0"/>
              <a:t> intervention improves gait and axial symptoms in mild to moderate Parkinson Disease. </a:t>
            </a:r>
            <a:r>
              <a:rPr lang="en-US" sz="1050" i="1" dirty="0"/>
              <a:t>Arch Phys Med </a:t>
            </a:r>
            <a:r>
              <a:rPr lang="en-US" sz="1050" i="1" dirty="0" err="1"/>
              <a:t>Rehabil</a:t>
            </a:r>
            <a:r>
              <a:rPr lang="en-US" sz="1050" i="1" dirty="0"/>
              <a:t>.</a:t>
            </a:r>
            <a:r>
              <a:rPr lang="en-US" sz="1050" dirty="0"/>
              <a:t> 2017; 98:613-621. </a:t>
            </a:r>
          </a:p>
        </p:txBody>
      </p:sp>
      <p:sp>
        <p:nvSpPr>
          <p:cNvPr id="3" name="TextBox 2"/>
          <p:cNvSpPr txBox="1"/>
          <p:nvPr/>
        </p:nvSpPr>
        <p:spPr>
          <a:xfrm>
            <a:off x="28651630" y="13040364"/>
            <a:ext cx="184666" cy="369332"/>
          </a:xfrm>
          <a:prstGeom prst="rect">
            <a:avLst/>
          </a:prstGeom>
          <a:noFill/>
        </p:spPr>
        <p:txBody>
          <a:bodyPr wrap="none" rtlCol="0">
            <a:spAutoFit/>
          </a:bodyPr>
          <a:lstStyle/>
          <a:p>
            <a:endParaRPr lang="en-US"/>
          </a:p>
        </p:txBody>
      </p:sp>
      <p:sp>
        <p:nvSpPr>
          <p:cNvPr id="26" name="Rectangle: Rounded Corners 25">
            <a:extLst>
              <a:ext uri="{FF2B5EF4-FFF2-40B4-BE49-F238E27FC236}">
                <a16:creationId xmlns:a16="http://schemas.microsoft.com/office/drawing/2014/main" id="{2E292E71-27AF-46E4-B45C-E4A67BC9DFD7}"/>
              </a:ext>
            </a:extLst>
          </p:cNvPr>
          <p:cNvSpPr/>
          <p:nvPr/>
        </p:nvSpPr>
        <p:spPr>
          <a:xfrm>
            <a:off x="2593992" y="234021"/>
            <a:ext cx="22362695" cy="2495105"/>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p:spPr>
        <p:style>
          <a:lnRef idx="1">
            <a:schemeClr val="accent4"/>
          </a:lnRef>
          <a:fillRef idx="2">
            <a:schemeClr val="accent4"/>
          </a:fillRef>
          <a:effectRef idx="1">
            <a:schemeClr val="accent4"/>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pic>
        <p:nvPicPr>
          <p:cNvPr id="5" name="Picture 4">
            <a:extLst>
              <a:ext uri="{FF2B5EF4-FFF2-40B4-BE49-F238E27FC236}">
                <a16:creationId xmlns:a16="http://schemas.microsoft.com/office/drawing/2014/main" id="{8E29143C-8FE7-4A06-BB58-E85FF1757B00}"/>
              </a:ext>
            </a:extLst>
          </p:cNvPr>
          <p:cNvPicPr>
            <a:picLocks noChangeAspect="1"/>
          </p:cNvPicPr>
          <p:nvPr/>
        </p:nvPicPr>
        <p:blipFill>
          <a:blip r:embed="rId3"/>
          <a:stretch>
            <a:fillRect/>
          </a:stretch>
        </p:blipFill>
        <p:spPr>
          <a:xfrm>
            <a:off x="255035" y="87167"/>
            <a:ext cx="2076784" cy="2752242"/>
          </a:xfrm>
          <a:prstGeom prst="rect">
            <a:avLst/>
          </a:prstGeom>
        </p:spPr>
      </p:pic>
      <p:pic>
        <p:nvPicPr>
          <p:cNvPr id="38" name="Picture 37">
            <a:extLst>
              <a:ext uri="{FF2B5EF4-FFF2-40B4-BE49-F238E27FC236}">
                <a16:creationId xmlns:a16="http://schemas.microsoft.com/office/drawing/2014/main" id="{AA3E564A-C2F5-4A92-BD88-6DDFD07F1E72}"/>
              </a:ext>
            </a:extLst>
          </p:cNvPr>
          <p:cNvPicPr>
            <a:picLocks noChangeAspect="1"/>
          </p:cNvPicPr>
          <p:nvPr/>
        </p:nvPicPr>
        <p:blipFill>
          <a:blip r:embed="rId3"/>
          <a:stretch>
            <a:fillRect/>
          </a:stretch>
        </p:blipFill>
        <p:spPr>
          <a:xfrm>
            <a:off x="25171308" y="36181"/>
            <a:ext cx="2076784" cy="2752242"/>
          </a:xfrm>
          <a:prstGeom prst="rect">
            <a:avLst/>
          </a:prstGeom>
        </p:spPr>
      </p:pic>
      <p:sp>
        <p:nvSpPr>
          <p:cNvPr id="1045" name="TextBox 1044"/>
          <p:cNvSpPr txBox="1"/>
          <p:nvPr/>
        </p:nvSpPr>
        <p:spPr>
          <a:xfrm>
            <a:off x="2823853" y="194149"/>
            <a:ext cx="21640800" cy="2621994"/>
          </a:xfrm>
          <a:prstGeom prst="roundRect">
            <a:avLst/>
          </a:prstGeom>
          <a:noFill/>
        </p:spPr>
        <p:txBody>
          <a:bodyPr wrap="square" rtlCol="0">
            <a:spAutoFit/>
          </a:bodyPr>
          <a:lstStyle/>
          <a:p>
            <a:pPr algn="ctr"/>
            <a:r>
              <a:rPr lang="en-US" sz="4000" b="1" dirty="0"/>
              <a:t>The Effect of Large Amplitude Movement Training on Quality of Life</a:t>
            </a:r>
          </a:p>
          <a:p>
            <a:pPr algn="ctr"/>
            <a:r>
              <a:rPr lang="en-US" sz="4000" b="1" dirty="0"/>
              <a:t> in Patients with Parkinson’s Disease: A Systematic Review.</a:t>
            </a:r>
            <a:endParaRPr lang="en-US" sz="6600" b="1" dirty="0">
              <a:latin typeface="Georgia" panose="02040502050405020303" pitchFamily="18" charset="0"/>
            </a:endParaRPr>
          </a:p>
          <a:p>
            <a:pPr algn="ctr"/>
            <a:r>
              <a:rPr lang="en-US" sz="2400" dirty="0"/>
              <a:t>Kayla </a:t>
            </a:r>
            <a:r>
              <a:rPr lang="en-US" sz="2400" dirty="0" err="1"/>
              <a:t>Hatki</a:t>
            </a:r>
            <a:r>
              <a:rPr lang="en-US" sz="2400" dirty="0"/>
              <a:t>, SPT; Elizabeth Prisco, SPT; Taylor Ryan, SPT; Jamie </a:t>
            </a:r>
            <a:r>
              <a:rPr lang="en-US" sz="2400" dirty="0" err="1"/>
              <a:t>SanFilippo</a:t>
            </a:r>
            <a:r>
              <a:rPr lang="en-US" sz="2400" dirty="0"/>
              <a:t>, SPT; Jennifer Schwartz,  PT, DPT, Board-Certified Clinical Specialist in Neurologic PT (NCS); Renee Hakim PT, PhD, Board-Certified Clinical Specialist in Neurologic PT (NCS)</a:t>
            </a:r>
          </a:p>
          <a:p>
            <a:pPr algn="ctr"/>
            <a:r>
              <a:rPr lang="en-US" sz="2000" dirty="0"/>
              <a:t>Department of Physical Therapy, The University of Scranton, Scranton, PA</a:t>
            </a:r>
          </a:p>
        </p:txBody>
      </p:sp>
      <p:sp>
        <p:nvSpPr>
          <p:cNvPr id="42" name="Freeform 3">
            <a:extLst>
              <a:ext uri="{FF2B5EF4-FFF2-40B4-BE49-F238E27FC236}">
                <a16:creationId xmlns:a16="http://schemas.microsoft.com/office/drawing/2014/main" id="{C89A65A1-4ACB-451D-9E6C-5D5536ADF63D}"/>
              </a:ext>
            </a:extLst>
          </p:cNvPr>
          <p:cNvSpPr/>
          <p:nvPr/>
        </p:nvSpPr>
        <p:spPr>
          <a:xfrm>
            <a:off x="335018" y="3099923"/>
            <a:ext cx="7772400" cy="587922"/>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Georgia" panose="02040502050405020303" pitchFamily="18" charset="0"/>
              </a:rPr>
              <a:t>Introduction/Purpose</a:t>
            </a:r>
            <a:endParaRPr lang="zh-CN" altLang="en-US" sz="3200" b="1" dirty="0">
              <a:solidFill>
                <a:srgbClr val="000000"/>
              </a:solidFill>
              <a:latin typeface="Georgia" panose="02040502050405020303" pitchFamily="18" charset="0"/>
            </a:endParaRPr>
          </a:p>
        </p:txBody>
      </p:sp>
      <p:sp>
        <p:nvSpPr>
          <p:cNvPr id="30" name="Rectangle 3">
            <a:extLst>
              <a:ext uri="{FF2B5EF4-FFF2-40B4-BE49-F238E27FC236}">
                <a16:creationId xmlns:a16="http://schemas.microsoft.com/office/drawing/2014/main" id="{3ECDFFB4-37F8-4CA2-A2A3-9C4ADF1D9F93}"/>
              </a:ext>
            </a:extLst>
          </p:cNvPr>
          <p:cNvSpPr>
            <a:spLocks noChangeArrowheads="1"/>
          </p:cNvSpPr>
          <p:nvPr/>
        </p:nvSpPr>
        <p:spPr bwMode="auto">
          <a:xfrm>
            <a:off x="533400" y="3505200"/>
            <a:ext cx="7467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9" name="Content Placeholder 7"/>
          <p:cNvGraphicFramePr>
            <a:graphicFrameLocks/>
          </p:cNvGraphicFramePr>
          <p:nvPr>
            <p:extLst>
              <p:ext uri="{D42A27DB-BD31-4B8C-83A1-F6EECF244321}">
                <p14:modId xmlns:p14="http://schemas.microsoft.com/office/powerpoint/2010/main" val="2436279087"/>
              </p:ext>
            </p:extLst>
          </p:nvPr>
        </p:nvGraphicFramePr>
        <p:xfrm>
          <a:off x="8471267" y="3041504"/>
          <a:ext cx="10333893" cy="8851498"/>
        </p:xfrm>
        <a:graphic>
          <a:graphicData uri="http://schemas.openxmlformats.org/drawingml/2006/table">
            <a:tbl>
              <a:tblPr firstRow="1" bandRow="1">
                <a:tableStyleId>{C4B1156A-380E-4F78-BDF5-A606A8083BF9}</a:tableStyleId>
              </a:tblPr>
              <a:tblGrid>
                <a:gridCol w="1358533">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898160">
                  <a:extLst>
                    <a:ext uri="{9D8B030D-6E8A-4147-A177-3AD203B41FA5}">
                      <a16:colId xmlns:a16="http://schemas.microsoft.com/office/drawing/2014/main" val="20003"/>
                    </a:ext>
                  </a:extLst>
                </a:gridCol>
              </a:tblGrid>
              <a:tr h="387496">
                <a:tc gridSpan="4">
                  <a:txBody>
                    <a:bodyPr/>
                    <a:lstStyle/>
                    <a:p>
                      <a:pPr algn="ctr"/>
                      <a:r>
                        <a:rPr lang="en-US" sz="1400" dirty="0">
                          <a:solidFill>
                            <a:srgbClr val="FFFFFF"/>
                          </a:solidFill>
                          <a:latin typeface="Georgia"/>
                          <a:cs typeface="Georgia"/>
                        </a:rPr>
                        <a:t>Summary of Interventions</a:t>
                      </a:r>
                    </a:p>
                  </a:txBody>
                  <a:tcPr anchor="ctr">
                    <a:solidFill>
                      <a:schemeClr val="tx1">
                        <a:lumMod val="85000"/>
                        <a:lumOff val="1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609600">
                <a:tc>
                  <a:txBody>
                    <a:bodyPr/>
                    <a:lstStyle/>
                    <a:p>
                      <a:pPr marL="0" marR="0" algn="ctr">
                        <a:lnSpc>
                          <a:spcPct val="115000"/>
                        </a:lnSpc>
                        <a:spcBef>
                          <a:spcPts val="0"/>
                        </a:spcBef>
                        <a:spcAft>
                          <a:spcPts val="0"/>
                        </a:spcAft>
                      </a:pPr>
                      <a:r>
                        <a:rPr lang="en-US" sz="1400" b="1" u="none" dirty="0">
                          <a:solidFill>
                            <a:schemeClr val="bg1"/>
                          </a:solidFill>
                          <a:latin typeface="Georgia"/>
                          <a:ea typeface="Arial"/>
                          <a:cs typeface="Georgia"/>
                        </a:rPr>
                        <a:t>Study</a:t>
                      </a:r>
                      <a:endParaRPr lang="en-US" sz="1400" u="none" dirty="0">
                        <a:solidFill>
                          <a:schemeClr val="bg1"/>
                        </a:solidFill>
                        <a:latin typeface="Georgia"/>
                        <a:ea typeface="Arial"/>
                        <a:cs typeface="Georgia"/>
                      </a:endParaRPr>
                    </a:p>
                  </a:txBody>
                  <a:tcPr marL="63500" marR="63500" marT="63500" marB="63500" anchor="ctr">
                    <a:solidFill>
                      <a:schemeClr val="tx1">
                        <a:lumMod val="85000"/>
                        <a:lumOff val="15000"/>
                      </a:schemeClr>
                    </a:solidFill>
                  </a:tcPr>
                </a:tc>
                <a:tc>
                  <a:txBody>
                    <a:bodyPr/>
                    <a:lstStyle/>
                    <a:p>
                      <a:pPr marL="0" marR="0" algn="ctr">
                        <a:lnSpc>
                          <a:spcPct val="115000"/>
                        </a:lnSpc>
                        <a:spcBef>
                          <a:spcPts val="0"/>
                        </a:spcBef>
                        <a:spcAft>
                          <a:spcPts val="0"/>
                        </a:spcAft>
                      </a:pPr>
                      <a:r>
                        <a:rPr lang="en-US" sz="1400" b="1" u="none" dirty="0">
                          <a:solidFill>
                            <a:schemeClr val="bg1"/>
                          </a:solidFill>
                          <a:latin typeface="Georgia"/>
                          <a:ea typeface="Arial"/>
                          <a:cs typeface="Georgia"/>
                        </a:rPr>
                        <a:t>Intervention</a:t>
                      </a:r>
                      <a:endParaRPr lang="en-US" sz="1400" u="none" dirty="0">
                        <a:solidFill>
                          <a:schemeClr val="bg1"/>
                        </a:solidFill>
                        <a:latin typeface="Georgia"/>
                        <a:ea typeface="Arial"/>
                        <a:cs typeface="Georgia"/>
                      </a:endParaRPr>
                    </a:p>
                  </a:txBody>
                  <a:tcPr marL="63500" marR="63500" marT="63500" marB="63500" anchor="ctr">
                    <a:solidFill>
                      <a:schemeClr val="tx1">
                        <a:lumMod val="85000"/>
                        <a:lumOff val="15000"/>
                      </a:schemeClr>
                    </a:solidFill>
                  </a:tcPr>
                </a:tc>
                <a:tc>
                  <a:txBody>
                    <a:bodyPr/>
                    <a:lstStyle/>
                    <a:p>
                      <a:pPr marL="0" marR="0" algn="ctr">
                        <a:lnSpc>
                          <a:spcPct val="115000"/>
                        </a:lnSpc>
                        <a:spcBef>
                          <a:spcPts val="0"/>
                        </a:spcBef>
                        <a:spcAft>
                          <a:spcPts val="0"/>
                        </a:spcAft>
                      </a:pPr>
                      <a:r>
                        <a:rPr lang="en-US" sz="1400" b="1" u="none" dirty="0">
                          <a:solidFill>
                            <a:schemeClr val="bg1"/>
                          </a:solidFill>
                          <a:latin typeface="Georgia"/>
                          <a:ea typeface="Arial"/>
                          <a:cs typeface="Georgia"/>
                        </a:rPr>
                        <a:t>Outcome Measures</a:t>
                      </a:r>
                      <a:endParaRPr lang="en-US" sz="1400" u="none" dirty="0">
                        <a:solidFill>
                          <a:schemeClr val="bg1"/>
                        </a:solidFill>
                        <a:latin typeface="Georgia"/>
                        <a:ea typeface="Arial"/>
                        <a:cs typeface="Georgia"/>
                      </a:endParaRPr>
                    </a:p>
                  </a:txBody>
                  <a:tcPr marL="63500" marR="63500" marT="63500" marB="63500" anchor="ctr">
                    <a:solidFill>
                      <a:schemeClr val="tx1">
                        <a:lumMod val="85000"/>
                        <a:lumOff val="15000"/>
                      </a:schemeClr>
                    </a:solidFill>
                  </a:tcPr>
                </a:tc>
                <a:tc>
                  <a:txBody>
                    <a:bodyPr/>
                    <a:lstStyle/>
                    <a:p>
                      <a:pPr marL="0" marR="0" algn="ctr">
                        <a:lnSpc>
                          <a:spcPct val="115000"/>
                        </a:lnSpc>
                        <a:spcBef>
                          <a:spcPts val="0"/>
                        </a:spcBef>
                        <a:spcAft>
                          <a:spcPts val="0"/>
                        </a:spcAft>
                      </a:pPr>
                      <a:r>
                        <a:rPr lang="en-US" sz="1400" b="1" u="none" dirty="0">
                          <a:solidFill>
                            <a:schemeClr val="bg1"/>
                          </a:solidFill>
                          <a:latin typeface="Georgia"/>
                          <a:ea typeface="Arial"/>
                          <a:cs typeface="Georgia"/>
                        </a:rPr>
                        <a:t>Sackett Level</a:t>
                      </a:r>
                      <a:endParaRPr lang="en-US" sz="1400" u="none" dirty="0">
                        <a:solidFill>
                          <a:schemeClr val="bg1"/>
                        </a:solidFill>
                        <a:latin typeface="Georgia"/>
                        <a:ea typeface="Arial"/>
                        <a:cs typeface="Georgia"/>
                      </a:endParaRPr>
                    </a:p>
                  </a:txBody>
                  <a:tcPr marL="63500" marR="63500" marT="63500" marB="63500" anchor="ctr">
                    <a:solidFill>
                      <a:schemeClr val="tx1">
                        <a:lumMod val="85000"/>
                        <a:lumOff val="15000"/>
                      </a:schemeClr>
                    </a:solidFill>
                  </a:tcPr>
                </a:tc>
                <a:extLst>
                  <a:ext uri="{0D108BD9-81ED-4DB2-BD59-A6C34878D82A}">
                    <a16:rowId xmlns:a16="http://schemas.microsoft.com/office/drawing/2014/main" val="10001"/>
                  </a:ext>
                </a:extLst>
              </a:tr>
              <a:tr h="893953">
                <a:tc>
                  <a:txBody>
                    <a:bodyPr/>
                    <a:lstStyle/>
                    <a:p>
                      <a:pPr marL="0" marR="0" algn="ctr">
                        <a:lnSpc>
                          <a:spcPct val="115000"/>
                        </a:lnSpc>
                        <a:spcBef>
                          <a:spcPts val="0"/>
                        </a:spcBef>
                        <a:spcAft>
                          <a:spcPts val="0"/>
                        </a:spcAft>
                      </a:pPr>
                      <a:r>
                        <a:rPr lang="en-US" sz="1400" b="0" i="0" u="none" strike="noStrike" kern="1200" dirty="0">
                          <a:solidFill>
                            <a:schemeClr val="dk1"/>
                          </a:solidFill>
                          <a:effectLst/>
                          <a:latin typeface="+mn-lt"/>
                          <a:ea typeface="+mn-ea"/>
                          <a:cs typeface="+mn-cs"/>
                        </a:rPr>
                        <a:t>Reuter I </a:t>
                      </a:r>
                      <a:r>
                        <a:rPr lang="en-US" sz="1400" dirty="0">
                          <a:solidFill>
                            <a:srgbClr val="000000"/>
                          </a:solidFill>
                          <a:latin typeface="Georgia"/>
                          <a:ea typeface="Arial"/>
                          <a:cs typeface="Georgia"/>
                        </a:rPr>
                        <a:t>et al.</a:t>
                      </a:r>
                    </a:p>
                    <a:p>
                      <a:pPr marL="0" marR="0" algn="ctr">
                        <a:lnSpc>
                          <a:spcPct val="115000"/>
                        </a:lnSpc>
                        <a:spcBef>
                          <a:spcPts val="0"/>
                        </a:spcBef>
                        <a:spcAft>
                          <a:spcPts val="0"/>
                        </a:spcAft>
                      </a:pPr>
                      <a:r>
                        <a:rPr lang="en-US" sz="1400" dirty="0">
                          <a:solidFill>
                            <a:srgbClr val="000000"/>
                          </a:solidFill>
                          <a:latin typeface="Georgia"/>
                          <a:ea typeface="Arial"/>
                          <a:cs typeface="Georgia"/>
                        </a:rPr>
                        <a:t>(2011)</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Analyzed a normal walking program (n=30) against a Nordic Walking (n=30), and Flexibility/Relaxation group (n=30). All sessions were 70 min 3x/wk. </a:t>
                      </a:r>
                    </a:p>
                  </a:txBody>
                  <a:tcPr marL="63500" marR="63500" marT="63500" marB="6350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dirty="0">
                          <a:solidFill>
                            <a:srgbClr val="000000"/>
                          </a:solidFill>
                          <a:latin typeface="Georgia"/>
                          <a:ea typeface="Arial"/>
                          <a:cs typeface="Georgia"/>
                        </a:rPr>
                        <a:t>Walking speed, gait variability, </a:t>
                      </a:r>
                      <a:r>
                        <a:rPr lang="en-US" sz="1400" kern="1200" dirty="0">
                          <a:solidFill>
                            <a:schemeClr val="dk1"/>
                          </a:solidFill>
                          <a:effectLst/>
                          <a:latin typeface="+mn-lt"/>
                          <a:ea typeface="+mn-ea"/>
                          <a:cs typeface="+mn-cs"/>
                        </a:rPr>
                        <a:t>UPDRS</a:t>
                      </a:r>
                      <a:r>
                        <a:rPr lang="en-US" sz="1400" dirty="0">
                          <a:solidFill>
                            <a:srgbClr val="000000"/>
                          </a:solidFill>
                          <a:latin typeface="Georgia"/>
                          <a:ea typeface="Arial"/>
                          <a:cs typeface="Georgia"/>
                        </a:rPr>
                        <a:t>,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1b</a:t>
                      </a:r>
                    </a:p>
                  </a:txBody>
                  <a:tcPr marL="63500" marR="63500" marT="63500" marB="63500" anchor="ctr"/>
                </a:tc>
                <a:extLst>
                  <a:ext uri="{0D108BD9-81ED-4DB2-BD59-A6C34878D82A}">
                    <a16:rowId xmlns:a16="http://schemas.microsoft.com/office/drawing/2014/main" val="10003"/>
                  </a:ext>
                </a:extLst>
              </a:tr>
              <a:tr h="1088412">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Ebersbach</a:t>
                      </a:r>
                      <a:r>
                        <a:rPr lang="en-US" sz="1400" b="0" i="0" u="none" strike="noStrike" kern="1200">
                          <a:solidFill>
                            <a:schemeClr val="dk1"/>
                          </a:solidFill>
                          <a:effectLst/>
                          <a:latin typeface="+mn-lt"/>
                          <a:ea typeface="+mn-ea"/>
                          <a:cs typeface="+mn-cs"/>
                        </a:rPr>
                        <a:t> G </a:t>
                      </a:r>
                      <a:r>
                        <a:rPr lang="en-US" sz="1400">
                          <a:solidFill>
                            <a:srgbClr val="000000"/>
                          </a:solidFill>
                          <a:latin typeface="Georgia"/>
                          <a:ea typeface="Arial"/>
                          <a:cs typeface="Georgia"/>
                        </a:rPr>
                        <a:t>et </a:t>
                      </a:r>
                      <a:r>
                        <a:rPr lang="en-US" sz="1400" dirty="0">
                          <a:solidFill>
                            <a:srgbClr val="000000"/>
                          </a:solidFill>
                          <a:latin typeface="Georgia"/>
                          <a:ea typeface="Arial"/>
                          <a:cs typeface="Georgia"/>
                        </a:rPr>
                        <a:t>al.</a:t>
                      </a:r>
                    </a:p>
                    <a:p>
                      <a:pPr marL="0" marR="0" algn="ctr">
                        <a:lnSpc>
                          <a:spcPct val="115000"/>
                        </a:lnSpc>
                        <a:spcBef>
                          <a:spcPts val="0"/>
                        </a:spcBef>
                        <a:spcAft>
                          <a:spcPts val="0"/>
                        </a:spcAft>
                      </a:pPr>
                      <a:r>
                        <a:rPr lang="en-US" sz="1400" dirty="0">
                          <a:solidFill>
                            <a:srgbClr val="000000"/>
                          </a:solidFill>
                          <a:latin typeface="Georgia"/>
                          <a:ea typeface="Arial"/>
                          <a:cs typeface="Georgia"/>
                        </a:rPr>
                        <a:t>(2010)</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3 groups: Group 1 (n=19) was standardized Nordic Walking protocol 2x/</a:t>
                      </a:r>
                      <a:r>
                        <a:rPr lang="en-US" sz="1400" dirty="0" err="1">
                          <a:solidFill>
                            <a:srgbClr val="000000"/>
                          </a:solidFill>
                          <a:latin typeface="Georgia"/>
                          <a:ea typeface="Arial"/>
                          <a:cs typeface="Georgia"/>
                        </a:rPr>
                        <a:t>wk</a:t>
                      </a:r>
                      <a:r>
                        <a:rPr lang="en-US" sz="1400" dirty="0">
                          <a:solidFill>
                            <a:srgbClr val="000000"/>
                          </a:solidFill>
                          <a:latin typeface="Georgia"/>
                          <a:ea typeface="Arial"/>
                          <a:cs typeface="Georgia"/>
                        </a:rPr>
                        <a:t> for 8 </a:t>
                      </a:r>
                      <a:r>
                        <a:rPr lang="en-US" sz="1400" dirty="0" err="1">
                          <a:solidFill>
                            <a:srgbClr val="000000"/>
                          </a:solidFill>
                          <a:latin typeface="Georgia"/>
                          <a:ea typeface="Arial"/>
                          <a:cs typeface="Georgia"/>
                        </a:rPr>
                        <a:t>wks</a:t>
                      </a:r>
                      <a:r>
                        <a:rPr lang="en-US" sz="1400" dirty="0">
                          <a:solidFill>
                            <a:srgbClr val="000000"/>
                          </a:solidFill>
                          <a:latin typeface="Georgia"/>
                          <a:ea typeface="Arial"/>
                          <a:cs typeface="Georgia"/>
                        </a:rPr>
                        <a:t>, Group 2 (n=20) utilized in standard LSVT (half whole body and half goal directed with ADLs) 16 1hr sessions 4x/</a:t>
                      </a:r>
                      <a:r>
                        <a:rPr lang="en-US" sz="1400" dirty="0" err="1">
                          <a:solidFill>
                            <a:srgbClr val="000000"/>
                          </a:solidFill>
                          <a:latin typeface="Georgia"/>
                          <a:ea typeface="Arial"/>
                          <a:cs typeface="Georgia"/>
                        </a:rPr>
                        <a:t>wk</a:t>
                      </a:r>
                      <a:r>
                        <a:rPr lang="en-US" sz="1400" dirty="0">
                          <a:solidFill>
                            <a:srgbClr val="000000"/>
                          </a:solidFill>
                          <a:latin typeface="Georgia"/>
                          <a:ea typeface="Arial"/>
                          <a:cs typeface="Georgia"/>
                        </a:rPr>
                        <a:t> for 4 </a:t>
                      </a:r>
                      <a:r>
                        <a:rPr lang="en-US" sz="1400" dirty="0" err="1">
                          <a:solidFill>
                            <a:srgbClr val="000000"/>
                          </a:solidFill>
                          <a:latin typeface="Georgia"/>
                          <a:ea typeface="Arial"/>
                          <a:cs typeface="Georgia"/>
                        </a:rPr>
                        <a:t>wks</a:t>
                      </a:r>
                      <a:r>
                        <a:rPr lang="en-US" sz="1400" dirty="0">
                          <a:solidFill>
                            <a:srgbClr val="000000"/>
                          </a:solidFill>
                          <a:latin typeface="Georgia"/>
                          <a:ea typeface="Arial"/>
                          <a:cs typeface="Georgia"/>
                        </a:rPr>
                        <a:t>, Group 3 (n=19) consisted of HEP of stretching and large amplitude workouts following one 1hr training.</a:t>
                      </a:r>
                    </a:p>
                  </a:txBody>
                  <a:tcPr marL="63500" marR="63500" marT="63500" marB="6350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dk1"/>
                          </a:solidFill>
                          <a:effectLst/>
                          <a:latin typeface="+mn-lt"/>
                          <a:ea typeface="+mn-ea"/>
                          <a:cs typeface="+mn-cs"/>
                        </a:rPr>
                        <a:t>UPDRS-motor</a:t>
                      </a:r>
                      <a:r>
                        <a:rPr lang="en-US" sz="1400" dirty="0">
                          <a:solidFill>
                            <a:srgbClr val="000000"/>
                          </a:solidFill>
                          <a:latin typeface="Georgia"/>
                          <a:ea typeface="Arial"/>
                          <a:cs typeface="Georgia"/>
                        </a:rPr>
                        <a:t>, TUG, 10MWT, 6MWT,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1b</a:t>
                      </a:r>
                    </a:p>
                  </a:txBody>
                  <a:tcPr marL="63500" marR="63500" marT="63500" marB="63500" anchor="ctr"/>
                </a:tc>
                <a:extLst>
                  <a:ext uri="{0D108BD9-81ED-4DB2-BD59-A6C34878D82A}">
                    <a16:rowId xmlns:a16="http://schemas.microsoft.com/office/drawing/2014/main" val="10004"/>
                  </a:ext>
                </a:extLst>
              </a:tr>
              <a:tr h="914622">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Eijkeren</a:t>
                      </a:r>
                      <a:r>
                        <a:rPr lang="en-US" sz="1400" b="0" i="0" u="none" strike="noStrike" kern="1200" dirty="0">
                          <a:solidFill>
                            <a:schemeClr val="dk1"/>
                          </a:solidFill>
                          <a:effectLst/>
                          <a:latin typeface="+mn-lt"/>
                          <a:ea typeface="+mn-ea"/>
                          <a:cs typeface="+mn-cs"/>
                        </a:rPr>
                        <a:t> F J M </a:t>
                      </a:r>
                      <a:r>
                        <a:rPr lang="en-US" sz="1400" dirty="0">
                          <a:solidFill>
                            <a:srgbClr val="000000"/>
                          </a:solidFill>
                          <a:latin typeface="Georgia"/>
                          <a:ea typeface="Arial"/>
                          <a:cs typeface="Georgia"/>
                        </a:rPr>
                        <a:t>et al.</a:t>
                      </a:r>
                    </a:p>
                    <a:p>
                      <a:pPr marL="0" marR="0" algn="ctr">
                        <a:lnSpc>
                          <a:spcPct val="115000"/>
                        </a:lnSpc>
                        <a:spcBef>
                          <a:spcPts val="0"/>
                        </a:spcBef>
                        <a:spcAft>
                          <a:spcPts val="0"/>
                        </a:spcAft>
                      </a:pPr>
                      <a:r>
                        <a:rPr lang="en-US" sz="1400" dirty="0">
                          <a:solidFill>
                            <a:srgbClr val="000000"/>
                          </a:solidFill>
                          <a:latin typeface="Georgia"/>
                          <a:ea typeface="Arial"/>
                          <a:cs typeface="Georgia"/>
                        </a:rPr>
                        <a:t>(2008)</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2 groups participated in Nordic Walking, with the same protocol of 1hr sessions 2x/week for 6 weeks consisting of warm up, Nordic walking, and cool down. First group was reassessed after 5mo (n=19).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TUG, 10MWT, 6MWT,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2b</a:t>
                      </a:r>
                    </a:p>
                  </a:txBody>
                  <a:tcPr marL="63500" marR="63500" marT="63500" marB="63500" anchor="ctr"/>
                </a:tc>
                <a:extLst>
                  <a:ext uri="{0D108BD9-81ED-4DB2-BD59-A6C34878D82A}">
                    <a16:rowId xmlns:a16="http://schemas.microsoft.com/office/drawing/2014/main" val="10005"/>
                  </a:ext>
                </a:extLst>
              </a:tr>
              <a:tr h="1350022">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Ayan</a:t>
                      </a:r>
                      <a:r>
                        <a:rPr lang="en-US" sz="1400" b="0" i="0" u="none" strike="noStrike" kern="1200" dirty="0">
                          <a:solidFill>
                            <a:schemeClr val="dk1"/>
                          </a:solidFill>
                          <a:effectLst/>
                          <a:latin typeface="+mn-lt"/>
                          <a:ea typeface="+mn-ea"/>
                          <a:cs typeface="+mn-cs"/>
                        </a:rPr>
                        <a:t> C, </a:t>
                      </a:r>
                      <a:r>
                        <a:rPr lang="en-US" sz="1400" b="0" i="0" u="none" strike="noStrike" kern="1200" dirty="0" err="1">
                          <a:solidFill>
                            <a:schemeClr val="dk1"/>
                          </a:solidFill>
                          <a:effectLst/>
                          <a:latin typeface="+mn-lt"/>
                          <a:ea typeface="+mn-ea"/>
                          <a:cs typeface="+mn-cs"/>
                        </a:rPr>
                        <a:t>Cancela</a:t>
                      </a:r>
                      <a:r>
                        <a:rPr lang="en-US" sz="1400" b="0" i="0" u="none" strike="noStrike" kern="1200" dirty="0">
                          <a:solidFill>
                            <a:schemeClr val="dk1"/>
                          </a:solidFill>
                          <a:effectLst/>
                          <a:latin typeface="+mn-lt"/>
                          <a:ea typeface="+mn-ea"/>
                          <a:cs typeface="+mn-cs"/>
                        </a:rPr>
                        <a:t> J</a:t>
                      </a:r>
                      <a:endParaRPr lang="en-US" sz="1400" dirty="0">
                        <a:solidFill>
                          <a:srgbClr val="000000"/>
                        </a:solidFill>
                        <a:latin typeface="Georgia"/>
                        <a:ea typeface="Arial"/>
                        <a:cs typeface="Georgia"/>
                      </a:endParaRPr>
                    </a:p>
                    <a:p>
                      <a:pPr marL="0" marR="0" algn="ctr">
                        <a:lnSpc>
                          <a:spcPct val="115000"/>
                        </a:lnSpc>
                        <a:spcBef>
                          <a:spcPts val="0"/>
                        </a:spcBef>
                        <a:spcAft>
                          <a:spcPts val="0"/>
                        </a:spcAft>
                      </a:pPr>
                      <a:r>
                        <a:rPr lang="en-US" sz="1400" dirty="0">
                          <a:solidFill>
                            <a:srgbClr val="000000"/>
                          </a:solidFill>
                          <a:latin typeface="Georgia"/>
                          <a:ea typeface="Arial"/>
                          <a:cs typeface="Georgia"/>
                        </a:rPr>
                        <a:t>(2012)</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2 groups participated in water based exercise programs. Group1 (n=10) used low intensity exercise while Group2 (n=10) completed muscular resistance work. Both protocols included progressively wider and faster movements with Group1 specifically outlining large deliberate steps. Both groups participated 2x/</a:t>
                      </a:r>
                      <a:r>
                        <a:rPr lang="en-US" sz="1400" dirty="0" err="1">
                          <a:solidFill>
                            <a:srgbClr val="000000"/>
                          </a:solidFill>
                          <a:latin typeface="Georgia"/>
                          <a:ea typeface="Arial"/>
                          <a:cs typeface="Georgia"/>
                        </a:rPr>
                        <a:t>wk</a:t>
                      </a:r>
                      <a:r>
                        <a:rPr lang="en-US" sz="1400" dirty="0">
                          <a:solidFill>
                            <a:srgbClr val="000000"/>
                          </a:solidFill>
                          <a:latin typeface="Georgia"/>
                          <a:ea typeface="Arial"/>
                          <a:cs typeface="Georgia"/>
                        </a:rPr>
                        <a:t> for 12 wk.  </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FTSTS, UPDRS- motor,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2b</a:t>
                      </a:r>
                    </a:p>
                  </a:txBody>
                  <a:tcPr marL="63500" marR="63500" marT="63500" marB="63500" anchor="ctr"/>
                </a:tc>
                <a:extLst>
                  <a:ext uri="{0D108BD9-81ED-4DB2-BD59-A6C34878D82A}">
                    <a16:rowId xmlns:a16="http://schemas.microsoft.com/office/drawing/2014/main" val="10006"/>
                  </a:ext>
                </a:extLst>
              </a:tr>
              <a:tr h="1222776">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Nuic</a:t>
                      </a:r>
                      <a:r>
                        <a:rPr lang="en-US" sz="1400" b="0" i="0" u="none" strike="noStrike" kern="1200" dirty="0">
                          <a:solidFill>
                            <a:schemeClr val="dk1"/>
                          </a:solidFill>
                          <a:effectLst/>
                          <a:latin typeface="+mn-lt"/>
                          <a:ea typeface="+mn-ea"/>
                          <a:cs typeface="+mn-cs"/>
                        </a:rPr>
                        <a:t> D </a:t>
                      </a:r>
                      <a:r>
                        <a:rPr lang="en-US" sz="1400" dirty="0">
                          <a:solidFill>
                            <a:srgbClr val="000000"/>
                          </a:solidFill>
                          <a:latin typeface="Georgia"/>
                          <a:ea typeface="Arial"/>
                          <a:cs typeface="Georgia"/>
                        </a:rPr>
                        <a:t>et al.</a:t>
                      </a:r>
                    </a:p>
                    <a:p>
                      <a:pPr marL="0" marR="0" algn="ctr">
                        <a:lnSpc>
                          <a:spcPct val="115000"/>
                        </a:lnSpc>
                        <a:spcBef>
                          <a:spcPts val="0"/>
                        </a:spcBef>
                        <a:spcAft>
                          <a:spcPts val="0"/>
                        </a:spcAft>
                      </a:pPr>
                      <a:r>
                        <a:rPr lang="en-US" sz="1400" dirty="0">
                          <a:solidFill>
                            <a:srgbClr val="000000"/>
                          </a:solidFill>
                          <a:latin typeface="Georgia"/>
                          <a:ea typeface="Arial"/>
                          <a:cs typeface="Georgia"/>
                        </a:rPr>
                        <a:t>(2018)</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Participants (n=10) completed Videogame exercises in which they moved an avatar around an environment making large movements with all 4 extremities. 18 sessions in 16 wks. </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Likert-scale, Acceptability scale, EPN-31, UPDRS-III, GABS-B, FOG-Q, ABC, </a:t>
                      </a:r>
                      <a:r>
                        <a:rPr lang="en-US" sz="1400" b="1" dirty="0">
                          <a:solidFill>
                            <a:srgbClr val="000000"/>
                          </a:solidFill>
                          <a:latin typeface="Georgia"/>
                          <a:ea typeface="Arial"/>
                          <a:cs typeface="Georgia"/>
                        </a:rPr>
                        <a:t>SI-PDQ39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4</a:t>
                      </a:r>
                    </a:p>
                  </a:txBody>
                  <a:tcPr marL="63500" marR="63500" marT="63500" marB="63500" anchor="ctr"/>
                </a:tc>
                <a:extLst>
                  <a:ext uri="{0D108BD9-81ED-4DB2-BD59-A6C34878D82A}">
                    <a16:rowId xmlns:a16="http://schemas.microsoft.com/office/drawing/2014/main" val="10007"/>
                  </a:ext>
                </a:extLst>
              </a:tr>
              <a:tr h="996402">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Fishel</a:t>
                      </a:r>
                      <a:r>
                        <a:rPr lang="en-US" sz="1400" b="0" i="0" u="none" strike="noStrike" kern="1200" dirty="0">
                          <a:solidFill>
                            <a:schemeClr val="dk1"/>
                          </a:solidFill>
                          <a:effectLst/>
                          <a:latin typeface="+mn-lt"/>
                          <a:ea typeface="+mn-ea"/>
                          <a:cs typeface="+mn-cs"/>
                        </a:rPr>
                        <a:t> S </a:t>
                      </a:r>
                      <a:r>
                        <a:rPr lang="en-US" sz="1400" b="0" i="0" u="none" strike="noStrike" kern="1200" dirty="0" err="1">
                          <a:solidFill>
                            <a:schemeClr val="dk1"/>
                          </a:solidFill>
                          <a:effectLst/>
                          <a:latin typeface="+mn-lt"/>
                          <a:ea typeface="+mn-ea"/>
                          <a:cs typeface="+mn-cs"/>
                        </a:rPr>
                        <a:t>C</a:t>
                      </a:r>
                      <a:r>
                        <a:rPr lang="en-US" sz="1400" dirty="0" err="1">
                          <a:solidFill>
                            <a:srgbClr val="000000"/>
                          </a:solidFill>
                          <a:latin typeface="Georgia"/>
                          <a:ea typeface="Arial"/>
                          <a:cs typeface="Georgia"/>
                        </a:rPr>
                        <a:t>et</a:t>
                      </a:r>
                      <a:r>
                        <a:rPr lang="en-US" sz="1400" dirty="0">
                          <a:solidFill>
                            <a:srgbClr val="000000"/>
                          </a:solidFill>
                          <a:latin typeface="Georgia"/>
                          <a:ea typeface="Arial"/>
                          <a:cs typeface="Georgia"/>
                        </a:rPr>
                        <a:t> al.</a:t>
                      </a:r>
                    </a:p>
                    <a:p>
                      <a:pPr marL="0" marR="0" algn="ctr">
                        <a:lnSpc>
                          <a:spcPct val="115000"/>
                        </a:lnSpc>
                        <a:spcBef>
                          <a:spcPts val="0"/>
                        </a:spcBef>
                        <a:spcAft>
                          <a:spcPts val="0"/>
                        </a:spcAft>
                      </a:pPr>
                      <a:r>
                        <a:rPr lang="en-US" sz="1400" dirty="0">
                          <a:solidFill>
                            <a:srgbClr val="000000"/>
                          </a:solidFill>
                          <a:latin typeface="Georgia"/>
                          <a:ea typeface="Arial"/>
                          <a:cs typeface="Georgia"/>
                        </a:rPr>
                        <a:t>(2018)</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Each individual (n=3) had training from certified LSVT therapist, 16-18 1 </a:t>
                      </a:r>
                      <a:r>
                        <a:rPr lang="en-US" sz="1400" dirty="0" err="1">
                          <a:solidFill>
                            <a:srgbClr val="000000"/>
                          </a:solidFill>
                          <a:latin typeface="Georgia"/>
                          <a:ea typeface="Arial"/>
                          <a:cs typeface="Georgia"/>
                        </a:rPr>
                        <a:t>hr</a:t>
                      </a:r>
                      <a:r>
                        <a:rPr lang="en-US" sz="1400" dirty="0">
                          <a:solidFill>
                            <a:srgbClr val="000000"/>
                          </a:solidFill>
                          <a:latin typeface="Georgia"/>
                          <a:ea typeface="Arial"/>
                          <a:cs typeface="Georgia"/>
                        </a:rPr>
                        <a:t> sessions, 4 days a week for 4 weeks. Daily HEP of LSVT exercises was assigned for 1x/day on treatment days and 2x/day on non-treatment days.</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6MWT, mini-BEST, TUG, TUG-COG, FTSTS, Gait Velocity,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4</a:t>
                      </a:r>
                    </a:p>
                  </a:txBody>
                  <a:tcPr marL="63500" marR="63500" marT="63500" marB="63500" anchor="ctr"/>
                </a:tc>
                <a:extLst>
                  <a:ext uri="{0D108BD9-81ED-4DB2-BD59-A6C34878D82A}">
                    <a16:rowId xmlns:a16="http://schemas.microsoft.com/office/drawing/2014/main" val="10008"/>
                  </a:ext>
                </a:extLst>
              </a:tr>
              <a:tr h="1051139">
                <a:tc>
                  <a:txBody>
                    <a:bodyPr/>
                    <a:lstStyle/>
                    <a:p>
                      <a:pPr marL="0" marR="0" algn="ctr">
                        <a:lnSpc>
                          <a:spcPct val="115000"/>
                        </a:lnSpc>
                        <a:spcBef>
                          <a:spcPts val="0"/>
                        </a:spcBef>
                        <a:spcAft>
                          <a:spcPts val="0"/>
                        </a:spcAft>
                      </a:pPr>
                      <a:r>
                        <a:rPr lang="en-US" sz="1400" b="0" i="0" u="none" strike="noStrike" kern="1200" dirty="0" err="1">
                          <a:solidFill>
                            <a:schemeClr val="dk1"/>
                          </a:solidFill>
                          <a:effectLst/>
                          <a:latin typeface="+mn-lt"/>
                          <a:ea typeface="+mn-ea"/>
                          <a:cs typeface="+mn-cs"/>
                        </a:rPr>
                        <a:t>Krishnamurthi</a:t>
                      </a:r>
                      <a:r>
                        <a:rPr lang="en-US" sz="1400" b="0" i="0" u="none" strike="noStrike" kern="1200" dirty="0">
                          <a:solidFill>
                            <a:schemeClr val="dk1"/>
                          </a:solidFill>
                          <a:effectLst/>
                          <a:latin typeface="+mn-lt"/>
                          <a:ea typeface="+mn-ea"/>
                          <a:cs typeface="+mn-cs"/>
                        </a:rPr>
                        <a:t> N </a:t>
                      </a:r>
                      <a:r>
                        <a:rPr lang="en-US" sz="1400" dirty="0">
                          <a:solidFill>
                            <a:srgbClr val="000000"/>
                          </a:solidFill>
                          <a:latin typeface="Georgia"/>
                          <a:ea typeface="Arial"/>
                          <a:cs typeface="Georgia"/>
                        </a:rPr>
                        <a:t>et al.</a:t>
                      </a:r>
                    </a:p>
                    <a:p>
                      <a:pPr marL="0" marR="0" algn="ctr">
                        <a:lnSpc>
                          <a:spcPct val="115000"/>
                        </a:lnSpc>
                        <a:spcBef>
                          <a:spcPts val="0"/>
                        </a:spcBef>
                        <a:spcAft>
                          <a:spcPts val="0"/>
                        </a:spcAft>
                      </a:pPr>
                      <a:r>
                        <a:rPr lang="en-US" sz="1400" dirty="0">
                          <a:solidFill>
                            <a:srgbClr val="000000"/>
                          </a:solidFill>
                          <a:latin typeface="Georgia"/>
                          <a:ea typeface="Arial"/>
                          <a:cs typeface="Georgia"/>
                        </a:rPr>
                        <a:t>(2017)</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2 groups (total n= 17) participated in polestridig intervention. A 2hr educational class was given prior. Participants were asked to polestride at a brisk pace for 40min. 1 </a:t>
                      </a:r>
                      <a:r>
                        <a:rPr lang="en-US" sz="1400" dirty="0" err="1">
                          <a:solidFill>
                            <a:srgbClr val="000000"/>
                          </a:solidFill>
                          <a:latin typeface="Georgia"/>
                          <a:ea typeface="Arial"/>
                          <a:cs typeface="Georgia"/>
                        </a:rPr>
                        <a:t>hr</a:t>
                      </a:r>
                      <a:r>
                        <a:rPr lang="en-US" sz="1400" dirty="0">
                          <a:solidFill>
                            <a:srgbClr val="000000"/>
                          </a:solidFill>
                          <a:latin typeface="Georgia"/>
                          <a:ea typeface="Arial"/>
                          <a:cs typeface="Georgia"/>
                        </a:rPr>
                        <a:t> sessions 3x/</a:t>
                      </a:r>
                      <a:r>
                        <a:rPr lang="en-US" sz="1400" dirty="0" err="1">
                          <a:solidFill>
                            <a:srgbClr val="000000"/>
                          </a:solidFill>
                          <a:latin typeface="Georgia"/>
                          <a:ea typeface="Arial"/>
                          <a:cs typeface="Georgia"/>
                        </a:rPr>
                        <a:t>wk</a:t>
                      </a:r>
                      <a:r>
                        <a:rPr lang="en-US" sz="1400" dirty="0">
                          <a:solidFill>
                            <a:srgbClr val="000000"/>
                          </a:solidFill>
                          <a:latin typeface="Georgia"/>
                          <a:ea typeface="Arial"/>
                          <a:cs typeface="Georgia"/>
                        </a:rPr>
                        <a:t> for 12 </a:t>
                      </a:r>
                      <a:r>
                        <a:rPr lang="en-US" sz="1400" dirty="0" err="1">
                          <a:solidFill>
                            <a:srgbClr val="000000"/>
                          </a:solidFill>
                          <a:latin typeface="Georgia"/>
                          <a:ea typeface="Arial"/>
                          <a:cs typeface="Georgia"/>
                        </a:rPr>
                        <a:t>wks</a:t>
                      </a:r>
                      <a:endParaRPr lang="en-US" sz="1400" dirty="0">
                        <a:solidFill>
                          <a:srgbClr val="000000"/>
                        </a:solidFill>
                        <a:latin typeface="Georgia"/>
                        <a:ea typeface="Arial"/>
                        <a:cs typeface="Georgia"/>
                      </a:endParaRPr>
                    </a:p>
                  </a:txBody>
                  <a:tcPr marL="63500" marR="63500" marT="63500" marB="6350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b="1" kern="1200" dirty="0">
                          <a:solidFill>
                            <a:schemeClr val="dk1"/>
                          </a:solidFill>
                          <a:effectLst/>
                          <a:latin typeface="+mn-lt"/>
                          <a:ea typeface="+mn-ea"/>
                          <a:cs typeface="+mn-cs"/>
                        </a:rPr>
                        <a:t>UPDRS</a:t>
                      </a:r>
                      <a:r>
                        <a:rPr lang="en-US" sz="1400" dirty="0">
                          <a:solidFill>
                            <a:srgbClr val="000000"/>
                          </a:solidFill>
                          <a:latin typeface="Georgia"/>
                          <a:ea typeface="Arial"/>
                          <a:cs typeface="Georgia"/>
                        </a:rPr>
                        <a:t>, gait analysis,  </a:t>
                      </a:r>
                      <a:r>
                        <a:rPr lang="en-US" sz="1400" b="1" dirty="0">
                          <a:solidFill>
                            <a:srgbClr val="000000"/>
                          </a:solidFill>
                          <a:latin typeface="Georgia"/>
                          <a:ea typeface="Arial"/>
                          <a:cs typeface="Georgia"/>
                        </a:rPr>
                        <a:t>PDQ-39</a:t>
                      </a:r>
                    </a:p>
                  </a:txBody>
                  <a:tcPr marL="63500" marR="63500" marT="63500" marB="63500" anchor="ctr"/>
                </a:tc>
                <a:tc>
                  <a:txBody>
                    <a:bodyPr/>
                    <a:lstStyle/>
                    <a:p>
                      <a:pPr marL="0" marR="0" algn="ctr">
                        <a:lnSpc>
                          <a:spcPct val="115000"/>
                        </a:lnSpc>
                        <a:spcBef>
                          <a:spcPts val="0"/>
                        </a:spcBef>
                        <a:spcAft>
                          <a:spcPts val="0"/>
                        </a:spcAft>
                      </a:pPr>
                      <a:r>
                        <a:rPr lang="en-US" sz="1400" dirty="0">
                          <a:solidFill>
                            <a:srgbClr val="000000"/>
                          </a:solidFill>
                          <a:latin typeface="Georgia"/>
                          <a:ea typeface="Arial"/>
                          <a:cs typeface="Georgia"/>
                        </a:rPr>
                        <a:t>4</a:t>
                      </a:r>
                    </a:p>
                  </a:txBody>
                  <a:tcPr marL="63500" marR="63500" marT="63500" marB="63500" anchor="ctr"/>
                </a:tc>
                <a:extLst>
                  <a:ext uri="{0D108BD9-81ED-4DB2-BD59-A6C34878D82A}">
                    <a16:rowId xmlns:a16="http://schemas.microsoft.com/office/drawing/2014/main" val="10009"/>
                  </a:ext>
                </a:extLst>
              </a:tr>
            </a:tbl>
          </a:graphicData>
        </a:graphic>
      </p:graphicFrame>
      <p:sp>
        <p:nvSpPr>
          <p:cNvPr id="73" name="TextBox 72"/>
          <p:cNvSpPr txBox="1"/>
          <p:nvPr/>
        </p:nvSpPr>
        <p:spPr>
          <a:xfrm>
            <a:off x="11279327" y="12007144"/>
            <a:ext cx="4717769" cy="584775"/>
          </a:xfrm>
          <a:prstGeom prst="rect">
            <a:avLst/>
          </a:prstGeom>
          <a:noFill/>
        </p:spPr>
        <p:txBody>
          <a:bodyPr wrap="square" rtlCol="0">
            <a:spAutoFit/>
          </a:bodyPr>
          <a:lstStyle/>
          <a:p>
            <a:pPr algn="ctr"/>
            <a:r>
              <a:rPr lang="en-US" sz="3200" b="1" dirty="0">
                <a:solidFill>
                  <a:srgbClr val="FFFFFF"/>
                </a:solidFill>
                <a:latin typeface="Georgia"/>
                <a:cs typeface="Georgia"/>
              </a:rPr>
              <a:t>PRISMA</a:t>
            </a:r>
          </a:p>
        </p:txBody>
      </p:sp>
      <p:sp>
        <p:nvSpPr>
          <p:cNvPr id="47" name="Rounded Rectangle 46"/>
          <p:cNvSpPr/>
          <p:nvPr/>
        </p:nvSpPr>
        <p:spPr>
          <a:xfrm>
            <a:off x="9066212" y="12524957"/>
            <a:ext cx="9144000" cy="54864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000" dirty="0">
                <a:solidFill>
                  <a:schemeClr val="tx1"/>
                </a:solidFill>
                <a:latin typeface="Georgia"/>
                <a:ea typeface="Times New Roman" charset="0"/>
                <a:cs typeface="Georgia"/>
              </a:rPr>
              <a:t>Records identified through database searching: (n =2355)</a:t>
            </a:r>
          </a:p>
        </p:txBody>
      </p:sp>
      <p:sp>
        <p:nvSpPr>
          <p:cNvPr id="48" name="Rounded Rectangle 47"/>
          <p:cNvSpPr/>
          <p:nvPr/>
        </p:nvSpPr>
        <p:spPr>
          <a:xfrm>
            <a:off x="9066212" y="13776049"/>
            <a:ext cx="9144000" cy="73152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000" dirty="0">
                <a:solidFill>
                  <a:srgbClr val="000000"/>
                </a:solidFill>
                <a:latin typeface="Georgia"/>
                <a:ea typeface="Times New Roman" charset="0"/>
                <a:cs typeface="Georgia"/>
              </a:rPr>
              <a:t>Records excluded after screening by</a:t>
            </a:r>
          </a:p>
          <a:p>
            <a:pPr lvl="0" algn="ctr" fontAlgn="base">
              <a:spcBef>
                <a:spcPct val="0"/>
              </a:spcBef>
              <a:spcAft>
                <a:spcPct val="0"/>
              </a:spcAft>
            </a:pPr>
            <a:r>
              <a:rPr lang="en-US" sz="2000" dirty="0">
                <a:solidFill>
                  <a:srgbClr val="000000"/>
                </a:solidFill>
                <a:latin typeface="Georgia"/>
                <a:ea typeface="Times New Roman" charset="0"/>
                <a:cs typeface="Georgia"/>
              </a:rPr>
              <a:t> title, abstract, design and language: (n =2319)</a:t>
            </a:r>
            <a:endParaRPr lang="en-US" sz="2000" dirty="0">
              <a:solidFill>
                <a:schemeClr val="tx1"/>
              </a:solidFill>
              <a:latin typeface="Georgia"/>
              <a:ea typeface="Times New Roman" charset="0"/>
              <a:cs typeface="Georgia"/>
            </a:endParaRPr>
          </a:p>
        </p:txBody>
      </p:sp>
      <p:sp>
        <p:nvSpPr>
          <p:cNvPr id="49" name="Rounded Rectangle 48"/>
          <p:cNvSpPr/>
          <p:nvPr/>
        </p:nvSpPr>
        <p:spPr>
          <a:xfrm>
            <a:off x="9066212" y="15248869"/>
            <a:ext cx="9144000" cy="54864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000" b="1" dirty="0">
                <a:solidFill>
                  <a:srgbClr val="000000"/>
                </a:solidFill>
                <a:latin typeface="Georgia"/>
                <a:ea typeface="Times New Roman" charset="0"/>
                <a:cs typeface="Georgia"/>
              </a:rPr>
              <a:t>Studies included: (n =7)</a:t>
            </a:r>
          </a:p>
        </p:txBody>
      </p:sp>
      <p:sp>
        <p:nvSpPr>
          <p:cNvPr id="52" name="Rounded Rectangle 51"/>
          <p:cNvSpPr/>
          <p:nvPr/>
        </p:nvSpPr>
        <p:spPr>
          <a:xfrm>
            <a:off x="9066212" y="14603899"/>
            <a:ext cx="9144000" cy="54864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000" dirty="0">
                <a:solidFill>
                  <a:srgbClr val="000000"/>
                </a:solidFill>
                <a:latin typeface="Georgia"/>
                <a:ea typeface="Times New Roman" charset="0"/>
                <a:cs typeface="Georgia"/>
              </a:rPr>
              <a:t>Full-text articles assessed for eligibility: (n =20)</a:t>
            </a:r>
          </a:p>
        </p:txBody>
      </p:sp>
      <p:sp>
        <p:nvSpPr>
          <p:cNvPr id="55" name="Rounded Rectangle 54"/>
          <p:cNvSpPr/>
          <p:nvPr/>
        </p:nvSpPr>
        <p:spPr>
          <a:xfrm>
            <a:off x="9066212" y="13157241"/>
            <a:ext cx="9144000" cy="548640"/>
          </a:xfrm>
          <a:prstGeom prst="roundRect">
            <a:avLst/>
          </a:prstGeom>
          <a:gradFill flip="none" rotWithShape="1">
            <a:gsLst>
              <a:gs pos="0">
                <a:schemeClr val="accent4">
                  <a:lumMod val="40000"/>
                  <a:lumOff val="60000"/>
                </a:schemeClr>
              </a:gs>
              <a:gs pos="100000">
                <a:schemeClr val="accent4">
                  <a:lumMod val="20000"/>
                  <a:lumOff val="80000"/>
                </a:schemeClr>
              </a:gs>
              <a:gs pos="35000">
                <a:schemeClr val="accent4">
                  <a:lumMod val="40000"/>
                  <a:lumOff val="60000"/>
                </a:schemeClr>
              </a:gs>
            </a:gsLst>
            <a:lin ang="16200000" scaled="0"/>
            <a:tileRect/>
          </a:gra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fontAlgn="base">
              <a:spcBef>
                <a:spcPct val="0"/>
              </a:spcBef>
              <a:spcAft>
                <a:spcPct val="0"/>
              </a:spcAft>
            </a:pPr>
            <a:r>
              <a:rPr lang="en-US" sz="2000" dirty="0">
                <a:solidFill>
                  <a:schemeClr val="tx1"/>
                </a:solidFill>
                <a:latin typeface="Georgia"/>
                <a:ea typeface="Times New Roman" charset="0"/>
                <a:cs typeface="Georgia"/>
              </a:rPr>
              <a:t>Records after duplicates removed:</a:t>
            </a:r>
            <a:r>
              <a:rPr lang="en-US" sz="2000" dirty="0">
                <a:latin typeface="Georgia"/>
                <a:ea typeface="Times New Roman" charset="0"/>
                <a:cs typeface="Georgia"/>
              </a:rPr>
              <a:t> </a:t>
            </a:r>
            <a:r>
              <a:rPr lang="en-US" sz="2000" dirty="0">
                <a:solidFill>
                  <a:schemeClr val="tx1"/>
                </a:solidFill>
                <a:latin typeface="Georgia"/>
                <a:ea typeface="Times New Roman" charset="0"/>
                <a:cs typeface="Georgia"/>
              </a:rPr>
              <a:t>(n =2339)</a:t>
            </a:r>
          </a:p>
        </p:txBody>
      </p:sp>
      <p:sp>
        <p:nvSpPr>
          <p:cNvPr id="70" name="Down Arrow 69"/>
          <p:cNvSpPr/>
          <p:nvPr/>
        </p:nvSpPr>
        <p:spPr>
          <a:xfrm>
            <a:off x="17564576" y="13538065"/>
            <a:ext cx="411480" cy="50292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54" name="Down Arrow 53"/>
          <p:cNvSpPr/>
          <p:nvPr/>
        </p:nvSpPr>
        <p:spPr>
          <a:xfrm>
            <a:off x="17564576" y="12890916"/>
            <a:ext cx="411480" cy="50292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72" name="Down Arrow 71"/>
          <p:cNvSpPr/>
          <p:nvPr/>
        </p:nvSpPr>
        <p:spPr>
          <a:xfrm>
            <a:off x="17564576" y="15008462"/>
            <a:ext cx="411480" cy="50292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71" name="Down Arrow 70"/>
          <p:cNvSpPr/>
          <p:nvPr/>
        </p:nvSpPr>
        <p:spPr>
          <a:xfrm>
            <a:off x="17565052" y="14375299"/>
            <a:ext cx="411480" cy="502920"/>
          </a:xfrm>
          <a:prstGeom prst="downArrow">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sp>
      <p:sp>
        <p:nvSpPr>
          <p:cNvPr id="58" name="Freeform 3"/>
          <p:cNvSpPr/>
          <p:nvPr/>
        </p:nvSpPr>
        <p:spPr>
          <a:xfrm>
            <a:off x="372747" y="9314030"/>
            <a:ext cx="7818120" cy="3231316"/>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rPr>
              <a:t>A literature search was conducted using PROQUEST, PUBMED, GOOGLE SCHOLAR, and CINAHL with the search terms (LSVT OR Lee Silverman Voice Treatment OR large amplitude OR LSVT BIG) AND (Parkinson*) AND (Quality of Life OR QoL OR health status OR well-being OR UPDRS). Search limits included: Published within 10 years, English. Selection criteria included</a:t>
            </a:r>
            <a:r>
              <a:rPr lang="en-US" sz="2000" b="1" dirty="0">
                <a:solidFill>
                  <a:schemeClr val="tx1"/>
                </a:solidFill>
              </a:rPr>
              <a:t>:</a:t>
            </a:r>
            <a:r>
              <a:rPr lang="en-US" sz="2000" dirty="0">
                <a:solidFill>
                  <a:schemeClr val="tx1"/>
                </a:solidFill>
              </a:rPr>
              <a:t> adults with Parkinson’s Disease, intervention included large amplitude training and at least one QoL outcome measure. Two reviewers independently assessed each article for methodological quality and assigned a level of evidence using Oxford Centre for Evidence-based Medicine Levels of Evidence (2009).					</a:t>
            </a:r>
            <a:br>
              <a:rPr lang="en-US" sz="2400" dirty="0"/>
            </a:br>
            <a:endParaRPr lang="en-US" altLang="zh-CN" sz="2400" dirty="0">
              <a:solidFill>
                <a:schemeClr val="tx1"/>
              </a:solidFill>
            </a:endParaRPr>
          </a:p>
        </p:txBody>
      </p:sp>
      <p:sp>
        <p:nvSpPr>
          <p:cNvPr id="60" name="Rectangle 3">
            <a:extLst>
              <a:ext uri="{FF2B5EF4-FFF2-40B4-BE49-F238E27FC236}">
                <a16:creationId xmlns:a16="http://schemas.microsoft.com/office/drawing/2014/main" id="{3ECDFFB4-37F8-4CA2-A2A3-9C4ADF1D9F93}"/>
              </a:ext>
            </a:extLst>
          </p:cNvPr>
          <p:cNvSpPr>
            <a:spLocks noChangeArrowheads="1"/>
          </p:cNvSpPr>
          <p:nvPr/>
        </p:nvSpPr>
        <p:spPr bwMode="auto">
          <a:xfrm>
            <a:off x="533400" y="7839700"/>
            <a:ext cx="7467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effectLst/>
              <a:latin typeface="Georgia"/>
              <a:cs typeface="Georgia"/>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dirty="0">
                <a:ln>
                  <a:noFill/>
                </a:ln>
                <a:solidFill>
                  <a:schemeClr val="tx1"/>
                </a:solidFill>
                <a:effectLst/>
                <a:latin typeface="Georgia"/>
                <a:cs typeface="Georgia"/>
              </a:rPr>
            </a:br>
            <a:endParaRPr kumimoji="0" lang="en-US" altLang="en-US" sz="2000" b="0" i="0" u="none" strike="noStrike" cap="none" normalizeH="0" baseline="0" dirty="0">
              <a:ln>
                <a:noFill/>
              </a:ln>
              <a:solidFill>
                <a:schemeClr val="tx1"/>
              </a:solidFill>
              <a:effectLst/>
              <a:latin typeface="Georgia"/>
              <a:cs typeface="Georgia"/>
            </a:endParaRPr>
          </a:p>
        </p:txBody>
      </p:sp>
      <p:sp>
        <p:nvSpPr>
          <p:cNvPr id="61" name="Freeform 3">
            <a:extLst>
              <a:ext uri="{FF2B5EF4-FFF2-40B4-BE49-F238E27FC236}">
                <a16:creationId xmlns:a16="http://schemas.microsoft.com/office/drawing/2014/main" id="{C89A65A1-4ACB-451D-9E6C-5D5536ADF63D}"/>
              </a:ext>
            </a:extLst>
          </p:cNvPr>
          <p:cNvSpPr/>
          <p:nvPr/>
        </p:nvSpPr>
        <p:spPr>
          <a:xfrm>
            <a:off x="335018" y="8640709"/>
            <a:ext cx="7772400"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Georgia" panose="02040502050405020303" pitchFamily="18" charset="0"/>
              </a:rPr>
              <a:t>Materials/Methods</a:t>
            </a:r>
            <a:endParaRPr lang="zh-CN" altLang="en-US" sz="3200" b="1" dirty="0">
              <a:solidFill>
                <a:srgbClr val="000000"/>
              </a:solidFill>
              <a:latin typeface="Georgia" panose="02040502050405020303" pitchFamily="18" charset="0"/>
            </a:endParaRPr>
          </a:p>
        </p:txBody>
      </p:sp>
      <p:sp>
        <p:nvSpPr>
          <p:cNvPr id="64" name="Freeform 3">
            <a:extLst>
              <a:ext uri="{FF2B5EF4-FFF2-40B4-BE49-F238E27FC236}">
                <a16:creationId xmlns:a16="http://schemas.microsoft.com/office/drawing/2014/main" id="{C89A65A1-4ACB-451D-9E6C-5D5536ADF63D}"/>
              </a:ext>
            </a:extLst>
          </p:cNvPr>
          <p:cNvSpPr/>
          <p:nvPr/>
        </p:nvSpPr>
        <p:spPr>
          <a:xfrm>
            <a:off x="1088973" y="12742721"/>
            <a:ext cx="6450846" cy="551585"/>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Georgia" panose="02040502050405020303" pitchFamily="18" charset="0"/>
              </a:rPr>
              <a:t>References</a:t>
            </a:r>
            <a:endParaRPr lang="zh-CN" altLang="en-US" sz="3200" b="1" dirty="0">
              <a:solidFill>
                <a:srgbClr val="000000"/>
              </a:solidFill>
              <a:latin typeface="Georgia" panose="02040502050405020303" pitchFamily="18" charset="0"/>
            </a:endParaRPr>
          </a:p>
        </p:txBody>
      </p:sp>
      <p:sp>
        <p:nvSpPr>
          <p:cNvPr id="65" name="Freeform 3"/>
          <p:cNvSpPr/>
          <p:nvPr/>
        </p:nvSpPr>
        <p:spPr>
          <a:xfrm>
            <a:off x="19119943" y="3721965"/>
            <a:ext cx="7818120" cy="4833751"/>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rPr>
              <a:t>A total of 2355 articles were screened for eligibility. Following detailed appraisals, 7 articles met selection criteria. Levels of evidence ranged from 1b to 4 (two 1b, two 2b, and three 4). Sample sizes ranged from 3-91 (total=219) with an age range of 53-91 years and Hoehn &amp; </a:t>
            </a:r>
            <a:r>
              <a:rPr lang="en-US" sz="2000" dirty="0" err="1">
                <a:solidFill>
                  <a:schemeClr val="tx1"/>
                </a:solidFill>
              </a:rPr>
              <a:t>Yahr</a:t>
            </a:r>
            <a:r>
              <a:rPr lang="en-US" sz="2000" dirty="0">
                <a:solidFill>
                  <a:schemeClr val="tx1"/>
                </a:solidFill>
              </a:rPr>
              <a:t> levels of I-IV. Outcome measures for QoL included: the Unified Parkinson’s Disease Rating Scale (UPDRS) and Parkinson’s Disease Questionnaire (PDQ-39).Intervention parameters ranged from 1 hour to 24 weeks for 2-4 sessions/week with a duration of 55-70 min/session.     	</a:t>
            </a:r>
          </a:p>
          <a:p>
            <a:pPr algn="just"/>
            <a:r>
              <a:rPr lang="en-US" sz="2000" dirty="0">
                <a:solidFill>
                  <a:schemeClr val="tx1"/>
                </a:solidFill>
              </a:rPr>
              <a:t>Key Findings:</a:t>
            </a:r>
          </a:p>
          <a:p>
            <a:pPr marL="800100" lvl="1" indent="-342900" algn="just">
              <a:buFontTx/>
              <a:buChar char="-"/>
            </a:pPr>
            <a:r>
              <a:rPr lang="en-US" sz="2000" dirty="0">
                <a:solidFill>
                  <a:schemeClr val="tx1"/>
                </a:solidFill>
              </a:rPr>
              <a:t>Statistically significant increases in QoL were found in 3 studies</a:t>
            </a:r>
          </a:p>
          <a:p>
            <a:pPr lvl="2" algn="just"/>
            <a:r>
              <a:rPr lang="en-US" sz="2000" dirty="0">
                <a:solidFill>
                  <a:schemeClr val="tx1"/>
                </a:solidFill>
              </a:rPr>
              <a:t>(Water Based Training</a:t>
            </a:r>
            <a:r>
              <a:rPr lang="en-US" sz="2000" baseline="30000" dirty="0">
                <a:solidFill>
                  <a:schemeClr val="tx1"/>
                </a:solidFill>
              </a:rPr>
              <a:t>4</a:t>
            </a:r>
            <a:r>
              <a:rPr lang="en-US" sz="2000" dirty="0">
                <a:solidFill>
                  <a:schemeClr val="tx1"/>
                </a:solidFill>
              </a:rPr>
              <a:t> and Nordic Walking</a:t>
            </a:r>
            <a:r>
              <a:rPr lang="en-US" sz="2000" baseline="30000" dirty="0">
                <a:solidFill>
                  <a:schemeClr val="tx1"/>
                </a:solidFill>
              </a:rPr>
              <a:t>1,3</a:t>
            </a:r>
            <a:r>
              <a:rPr lang="en-US" sz="2000" dirty="0">
                <a:solidFill>
                  <a:schemeClr val="tx1"/>
                </a:solidFill>
              </a:rPr>
              <a:t>)</a:t>
            </a:r>
          </a:p>
          <a:p>
            <a:pPr marL="800100" lvl="1" indent="-342900" algn="just">
              <a:buFontTx/>
              <a:buChar char="-"/>
            </a:pPr>
            <a:r>
              <a:rPr lang="en-US" sz="2000" dirty="0">
                <a:solidFill>
                  <a:schemeClr val="tx1"/>
                </a:solidFill>
              </a:rPr>
              <a:t>Adverse events: hypotensive episodes, falls</a:t>
            </a:r>
            <a:r>
              <a:rPr lang="en-US" sz="2000" baseline="30000" dirty="0">
                <a:solidFill>
                  <a:schemeClr val="tx1"/>
                </a:solidFill>
              </a:rPr>
              <a:t>1</a:t>
            </a:r>
            <a:endParaRPr lang="en-US" sz="2000" dirty="0">
              <a:solidFill>
                <a:schemeClr val="tx1"/>
              </a:solidFill>
            </a:endParaRPr>
          </a:p>
          <a:p>
            <a:pPr marL="800100" lvl="1" indent="-342900" algn="just">
              <a:buFontTx/>
              <a:buChar char="-"/>
            </a:pPr>
            <a:r>
              <a:rPr lang="en-US" sz="2000" dirty="0">
                <a:solidFill>
                  <a:schemeClr val="tx1"/>
                </a:solidFill>
              </a:rPr>
              <a:t>Secondary Outcomes: adherence (both high and low reported)</a:t>
            </a:r>
            <a:r>
              <a:rPr lang="en-US" sz="2000" baseline="30000" dirty="0">
                <a:solidFill>
                  <a:schemeClr val="tx1"/>
                </a:solidFill>
              </a:rPr>
              <a:t>3,4,6,7</a:t>
            </a:r>
            <a:r>
              <a:rPr lang="en-US" sz="2000" dirty="0">
                <a:solidFill>
                  <a:schemeClr val="tx1"/>
                </a:solidFill>
              </a:rPr>
              <a:t>, social enjoyment</a:t>
            </a:r>
            <a:r>
              <a:rPr lang="en-US" sz="2000" baseline="30000" dirty="0">
                <a:solidFill>
                  <a:schemeClr val="tx1"/>
                </a:solidFill>
              </a:rPr>
              <a:t>1,4</a:t>
            </a:r>
            <a:r>
              <a:rPr lang="en-US" sz="2000" dirty="0">
                <a:solidFill>
                  <a:schemeClr val="tx1"/>
                </a:solidFill>
              </a:rPr>
              <a:t>, feasibility</a:t>
            </a:r>
            <a:r>
              <a:rPr lang="en-US" sz="2000" baseline="30000" dirty="0">
                <a:solidFill>
                  <a:schemeClr val="tx1"/>
                </a:solidFill>
              </a:rPr>
              <a:t>5,7</a:t>
            </a:r>
            <a:r>
              <a:rPr lang="en-US" sz="2000" dirty="0">
                <a:solidFill>
                  <a:schemeClr val="tx1"/>
                </a:solidFill>
              </a:rPr>
              <a:t>, self reported improvements in QOL</a:t>
            </a:r>
            <a:r>
              <a:rPr lang="en-US" sz="2000" baseline="30000" dirty="0">
                <a:solidFill>
                  <a:schemeClr val="tx1"/>
                </a:solidFill>
              </a:rPr>
              <a:t>1,5</a:t>
            </a:r>
            <a:r>
              <a:rPr lang="en-US" sz="2000" dirty="0">
                <a:solidFill>
                  <a:schemeClr val="tx1"/>
                </a:solidFill>
              </a:rPr>
              <a:t>, and decreased disease severity</a:t>
            </a:r>
            <a:r>
              <a:rPr lang="en-US" sz="2000" baseline="30000" dirty="0">
                <a:solidFill>
                  <a:schemeClr val="tx1"/>
                </a:solidFill>
              </a:rPr>
              <a:t>7</a:t>
            </a:r>
            <a:br>
              <a:rPr lang="en-US" sz="2000" dirty="0">
                <a:solidFill>
                  <a:schemeClr val="tx1"/>
                </a:solidFill>
              </a:rPr>
            </a:br>
            <a:endParaRPr lang="en-US" altLang="zh-CN" sz="2000" dirty="0">
              <a:solidFill>
                <a:schemeClr val="tx1"/>
              </a:solidFill>
            </a:endParaRPr>
          </a:p>
        </p:txBody>
      </p:sp>
      <p:sp>
        <p:nvSpPr>
          <p:cNvPr id="67" name="Freeform 3">
            <a:extLst>
              <a:ext uri="{FF2B5EF4-FFF2-40B4-BE49-F238E27FC236}">
                <a16:creationId xmlns:a16="http://schemas.microsoft.com/office/drawing/2014/main" id="{C89A65A1-4ACB-451D-9E6C-5D5536ADF63D}"/>
              </a:ext>
            </a:extLst>
          </p:cNvPr>
          <p:cNvSpPr/>
          <p:nvPr/>
        </p:nvSpPr>
        <p:spPr>
          <a:xfrm>
            <a:off x="19278599" y="3034768"/>
            <a:ext cx="7772400" cy="533400"/>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Georgia" panose="02040502050405020303" pitchFamily="18" charset="0"/>
              </a:rPr>
              <a:t>Results</a:t>
            </a:r>
            <a:endParaRPr lang="zh-CN" altLang="en-US" sz="3200" b="1" dirty="0">
              <a:solidFill>
                <a:srgbClr val="000000"/>
              </a:solidFill>
              <a:latin typeface="Georgia" panose="02040502050405020303" pitchFamily="18" charset="0"/>
            </a:endParaRPr>
          </a:p>
        </p:txBody>
      </p:sp>
      <p:sp>
        <p:nvSpPr>
          <p:cNvPr id="74" name="Rectangle 3">
            <a:extLst>
              <a:ext uri="{FF2B5EF4-FFF2-40B4-BE49-F238E27FC236}">
                <a16:creationId xmlns:a16="http://schemas.microsoft.com/office/drawing/2014/main" id="{3ECDFFB4-37F8-4CA2-A2A3-9C4ADF1D9F93}"/>
              </a:ext>
            </a:extLst>
          </p:cNvPr>
          <p:cNvSpPr>
            <a:spLocks noChangeArrowheads="1"/>
          </p:cNvSpPr>
          <p:nvPr/>
        </p:nvSpPr>
        <p:spPr bwMode="auto">
          <a:xfrm>
            <a:off x="19430999" y="3505200"/>
            <a:ext cx="7467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Freeform 3"/>
          <p:cNvSpPr/>
          <p:nvPr/>
        </p:nvSpPr>
        <p:spPr>
          <a:xfrm>
            <a:off x="19119943" y="10044447"/>
            <a:ext cx="7818120" cy="5948131"/>
          </a:xfrm>
          <a:custGeom>
            <a:avLst/>
            <a:gdLst>
              <a:gd name="connsiteX0" fmla="*/ 0 w 7848600"/>
              <a:gd name="connsiteY0" fmla="*/ 5294249 h 5294249"/>
              <a:gd name="connsiteX1" fmla="*/ 7848600 w 7848600"/>
              <a:gd name="connsiteY1" fmla="*/ 5294249 h 5294249"/>
              <a:gd name="connsiteX2" fmla="*/ 7848600 w 7848600"/>
              <a:gd name="connsiteY2" fmla="*/ 0 h 5294249"/>
              <a:gd name="connsiteX3" fmla="*/ 0 w 7848600"/>
              <a:gd name="connsiteY3" fmla="*/ 0 h 5294249"/>
              <a:gd name="connsiteX4" fmla="*/ 0 w 7848600"/>
              <a:gd name="connsiteY4" fmla="*/ 5294249 h 5294249"/>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48600" h="5294249">
                <a:moveTo>
                  <a:pt x="0" y="5294249"/>
                </a:moveTo>
                <a:lnTo>
                  <a:pt x="7848600" y="5294249"/>
                </a:lnTo>
                <a:lnTo>
                  <a:pt x="7848600" y="0"/>
                </a:lnTo>
                <a:lnTo>
                  <a:pt x="0" y="0"/>
                </a:lnTo>
                <a:lnTo>
                  <a:pt x="0" y="5294249"/>
                </a:lnTo>
              </a:path>
            </a:pathLst>
          </a:custGeom>
          <a:solidFill>
            <a:srgbClr val="FFFCF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rPr>
              <a:t>There is mixed evidence regarding the impact of large amplitude movement training on QoL in adults with PD. Of the large amplitude interventions included in this study, water-based training and Nordic walking appear to have the greatest impact on QoL. Although numeric improvements did occur in QoL outcomes and self-reports, clinical significance was either not reported or not achieved as noted by scores that did not exceed MDC values. Limitations included small sample sizes, exclusion of patients with a fall history or freezing of gait (who may have benefited), lack of long-term follow-up, and co-interventions. Future research should include more objective measurements of QoL as well as long-term follow up to determine optimal training parameters. </a:t>
            </a:r>
          </a:p>
          <a:p>
            <a:pPr algn="just"/>
            <a:r>
              <a:rPr lang="en-US" sz="2000" dirty="0">
                <a:solidFill>
                  <a:schemeClr val="tx1"/>
                </a:solidFill>
              </a:rPr>
              <a:t>Although evidence on QoL is conflicting, large amplitude training is supported by existing evidence to improve in function and mobility in the clinical management of patients with PD. Large amplitude training is inexpensive, feasible, and tolerated well by older adults. Clinicians should monitor QOL with specific outcome measures to determine whether to augment treatment or to refer if needed. When providing PT for patients with PD, long term follow up is needed to capture the full individual impact of large amplitude training.						 </a:t>
            </a:r>
            <a:br>
              <a:rPr lang="en-US" sz="2000" dirty="0"/>
            </a:br>
            <a:br>
              <a:rPr lang="en-US" sz="2000" dirty="0"/>
            </a:br>
            <a:endParaRPr lang="en-US" altLang="zh-CN" sz="2000" dirty="0">
              <a:solidFill>
                <a:schemeClr val="tx1"/>
              </a:solidFill>
              <a:latin typeface="Georgia" panose="02040502050405020303" pitchFamily="18" charset="0"/>
            </a:endParaRPr>
          </a:p>
        </p:txBody>
      </p:sp>
      <p:sp>
        <p:nvSpPr>
          <p:cNvPr id="77" name="Rectangle 3">
            <a:extLst>
              <a:ext uri="{FF2B5EF4-FFF2-40B4-BE49-F238E27FC236}">
                <a16:creationId xmlns:a16="http://schemas.microsoft.com/office/drawing/2014/main" id="{3ECDFFB4-37F8-4CA2-A2A3-9C4ADF1D9F93}"/>
              </a:ext>
            </a:extLst>
          </p:cNvPr>
          <p:cNvSpPr>
            <a:spLocks noChangeArrowheads="1"/>
          </p:cNvSpPr>
          <p:nvPr/>
        </p:nvSpPr>
        <p:spPr bwMode="auto">
          <a:xfrm>
            <a:off x="19430999" y="10283071"/>
            <a:ext cx="74676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9" name="Freeform 3">
            <a:extLst>
              <a:ext uri="{FF2B5EF4-FFF2-40B4-BE49-F238E27FC236}">
                <a16:creationId xmlns:a16="http://schemas.microsoft.com/office/drawing/2014/main" id="{C89A65A1-4ACB-451D-9E6C-5D5536ADF63D}"/>
              </a:ext>
            </a:extLst>
          </p:cNvPr>
          <p:cNvSpPr/>
          <p:nvPr/>
        </p:nvSpPr>
        <p:spPr>
          <a:xfrm>
            <a:off x="19142803" y="9354722"/>
            <a:ext cx="7772400" cy="588556"/>
          </a:xfrm>
          <a:custGeom>
            <a:avLst/>
            <a:gdLst>
              <a:gd name="connsiteX0" fmla="*/ 6350 w 7886700"/>
              <a:gd name="connsiteY0" fmla="*/ 468312 h 474662"/>
              <a:gd name="connsiteX1" fmla="*/ 7880350 w 7886700"/>
              <a:gd name="connsiteY1" fmla="*/ 468312 h 474662"/>
              <a:gd name="connsiteX2" fmla="*/ 7880350 w 7886700"/>
              <a:gd name="connsiteY2" fmla="*/ 6350 h 474662"/>
              <a:gd name="connsiteX3" fmla="*/ 6350 w 7886700"/>
              <a:gd name="connsiteY3" fmla="*/ 6350 h 474662"/>
              <a:gd name="connsiteX4" fmla="*/ 6350 w 7886700"/>
              <a:gd name="connsiteY4" fmla="*/ 468312 h 474662"/>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886700" h="474662">
                <a:moveTo>
                  <a:pt x="6350" y="468312"/>
                </a:moveTo>
                <a:lnTo>
                  <a:pt x="7880350" y="468312"/>
                </a:lnTo>
                <a:lnTo>
                  <a:pt x="7880350" y="6350"/>
                </a:lnTo>
                <a:lnTo>
                  <a:pt x="6350" y="6350"/>
                </a:lnTo>
                <a:lnTo>
                  <a:pt x="6350" y="468312"/>
                </a:lnTo>
              </a:path>
            </a:pathLst>
          </a:custGeom>
          <a:no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rgbClr val="000000"/>
                </a:solidFill>
                <a:latin typeface="Georgia" panose="02040502050405020303" pitchFamily="18" charset="0"/>
              </a:rPr>
              <a:t>Conclusion/Clinical Relevance</a:t>
            </a:r>
            <a:endParaRPr lang="zh-CN" altLang="en-US" sz="3200" b="1" dirty="0">
              <a:solidFill>
                <a:srgbClr val="000000"/>
              </a:solidFill>
              <a:latin typeface="Georgia" panose="02040502050405020303" pitchFamily="18" charset="0"/>
            </a:endParaRPr>
          </a:p>
        </p:txBody>
      </p:sp>
    </p:spTree>
    <p:extLst>
      <p:ext uri="{BB962C8B-B14F-4D97-AF65-F5344CB8AC3E}">
        <p14:creationId xmlns:p14="http://schemas.microsoft.com/office/powerpoint/2010/main" val="516926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5842</TotalTime>
  <Words>1613</Words>
  <Application>Microsoft Macintosh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宋体</vt:lpstr>
      <vt:lpstr>Arial</vt:lpstr>
      <vt:lpstr>Calibri</vt:lpstr>
      <vt:lpstr>Georgia</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Marri</dc:creator>
  <cp:lastModifiedBy>Elizabeth Prisco</cp:lastModifiedBy>
  <cp:revision>178</cp:revision>
  <dcterms:created xsi:type="dcterms:W3CDTF">2017-11-07T22:32:21Z</dcterms:created>
  <dcterms:modified xsi:type="dcterms:W3CDTF">2019-11-12T19:42:06Z</dcterms:modified>
</cp:coreProperties>
</file>