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27432000" cy="16459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4566"/>
    <a:srgbClr val="421980"/>
    <a:srgbClr val="41009E"/>
    <a:srgbClr val="3F008E"/>
    <a:srgbClr val="400081"/>
    <a:srgbClr val="583258"/>
    <a:srgbClr val="6B3D6B"/>
    <a:srgbClr val="B1A5C2"/>
    <a:srgbClr val="604A7B"/>
    <a:srgbClr val="E7B9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140" autoAdjust="0"/>
    <p:restoredTop sz="87868" autoAdjust="0"/>
  </p:normalViewPr>
  <p:slideViewPr>
    <p:cSldViewPr>
      <p:cViewPr>
        <p:scale>
          <a:sx n="27" d="100"/>
          <a:sy n="27" d="100"/>
        </p:scale>
        <p:origin x="1500"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074DFC-EB63-794D-B045-30AF069070F7}" type="datetimeFigureOut">
              <a:rPr lang="en-US" smtClean="0"/>
              <a:pPr/>
              <a:t>11/11/2019</a:t>
            </a:fld>
            <a:endParaRPr lang="en-US"/>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7AFADB-9124-7B46-92D7-5AF7224A685E}" type="slidenum">
              <a:rPr lang="en-US" smtClean="0"/>
              <a:pPr/>
              <a:t>‹#›</a:t>
            </a:fld>
            <a:endParaRPr lang="en-US"/>
          </a:p>
        </p:txBody>
      </p:sp>
    </p:spTree>
    <p:extLst>
      <p:ext uri="{BB962C8B-B14F-4D97-AF65-F5344CB8AC3E}">
        <p14:creationId xmlns:p14="http://schemas.microsoft.com/office/powerpoint/2010/main" val="27282965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bg2"/>
                </a:solidFill>
                <a:latin typeface="Cambria" panose="02040503050406030204" pitchFamily="18" charset="0"/>
                <a:ea typeface="Cambria" panose="02040503050406030204" pitchFamily="18" charset="0"/>
              </a:rPr>
              <a:t>Chronic Obstructive Pulmonary Disease (COPD). </a:t>
            </a:r>
            <a:r>
              <a:rPr lang="en-US" sz="1200" dirty="0" err="1">
                <a:solidFill>
                  <a:schemeClr val="bg2"/>
                </a:solidFill>
                <a:latin typeface="Cambria" panose="02040503050406030204" pitchFamily="18" charset="0"/>
                <a:ea typeface="Cambria" panose="02040503050406030204" pitchFamily="18" charset="0"/>
              </a:rPr>
              <a:t>Lung.org</a:t>
            </a:r>
            <a:r>
              <a:rPr lang="en-US" sz="1200" dirty="0">
                <a:solidFill>
                  <a:schemeClr val="bg2"/>
                </a:solidFill>
                <a:latin typeface="Cambria" panose="02040503050406030204" pitchFamily="18" charset="0"/>
                <a:ea typeface="Cambria" panose="02040503050406030204" pitchFamily="18" charset="0"/>
              </a:rPr>
              <a:t>. https://</a:t>
            </a:r>
            <a:r>
              <a:rPr lang="en-US" sz="1200" dirty="0" err="1">
                <a:solidFill>
                  <a:schemeClr val="bg2"/>
                </a:solidFill>
                <a:latin typeface="Cambria" panose="02040503050406030204" pitchFamily="18" charset="0"/>
                <a:ea typeface="Cambria" panose="02040503050406030204" pitchFamily="18" charset="0"/>
              </a:rPr>
              <a:t>www.lung.org</a:t>
            </a:r>
            <a:r>
              <a:rPr lang="en-US" sz="1200" dirty="0">
                <a:solidFill>
                  <a:schemeClr val="bg2"/>
                </a:solidFill>
                <a:latin typeface="Cambria" panose="02040503050406030204" pitchFamily="18" charset="0"/>
                <a:ea typeface="Cambria" panose="02040503050406030204" pitchFamily="18" charset="0"/>
              </a:rPr>
              <a:t>/lung-health-and-diseases/lung-disease-lookup/</a:t>
            </a:r>
            <a:r>
              <a:rPr lang="en-US" sz="1200" dirty="0" err="1">
                <a:solidFill>
                  <a:schemeClr val="bg2"/>
                </a:solidFill>
                <a:latin typeface="Cambria" panose="02040503050406030204" pitchFamily="18" charset="0"/>
                <a:ea typeface="Cambria" panose="02040503050406030204" pitchFamily="18" charset="0"/>
              </a:rPr>
              <a:t>copd</a:t>
            </a:r>
            <a:r>
              <a:rPr lang="en-US" sz="1200" dirty="0">
                <a:solidFill>
                  <a:schemeClr val="bg2"/>
                </a:solidFill>
                <a:latin typeface="Cambria" panose="02040503050406030204" pitchFamily="18" charset="0"/>
                <a:ea typeface="Cambria" panose="02040503050406030204" pitchFamily="18" charset="0"/>
              </a:rPr>
              <a:t>/. Accessed September 23, 2019.</a:t>
            </a:r>
          </a:p>
          <a:p>
            <a:r>
              <a:rPr lang="en-US" sz="1200" dirty="0">
                <a:solidFill>
                  <a:schemeClr val="bg2"/>
                </a:solidFill>
                <a:latin typeface="Cambria" panose="02040503050406030204" pitchFamily="18" charset="0"/>
                <a:ea typeface="Cambria" panose="02040503050406030204" pitchFamily="18" charset="0"/>
              </a:rPr>
              <a:t>What is COPD? </a:t>
            </a:r>
            <a:r>
              <a:rPr lang="en-US" sz="1200" dirty="0" err="1">
                <a:solidFill>
                  <a:schemeClr val="bg2"/>
                </a:solidFill>
                <a:latin typeface="Cambria" panose="02040503050406030204" pitchFamily="18" charset="0"/>
                <a:ea typeface="Cambria" panose="02040503050406030204" pitchFamily="18" charset="0"/>
              </a:rPr>
              <a:t>COPDFoundation.org</a:t>
            </a:r>
            <a:r>
              <a:rPr lang="en-US" sz="1200" dirty="0">
                <a:solidFill>
                  <a:schemeClr val="bg2"/>
                </a:solidFill>
                <a:latin typeface="Cambria" panose="02040503050406030204" pitchFamily="18" charset="0"/>
                <a:ea typeface="Cambria" panose="02040503050406030204" pitchFamily="18" charset="0"/>
              </a:rPr>
              <a:t>. https://</a:t>
            </a:r>
            <a:r>
              <a:rPr lang="en-US" sz="1200" dirty="0" err="1">
                <a:solidFill>
                  <a:schemeClr val="bg2"/>
                </a:solidFill>
                <a:latin typeface="Cambria" panose="02040503050406030204" pitchFamily="18" charset="0"/>
                <a:ea typeface="Cambria" panose="02040503050406030204" pitchFamily="18" charset="0"/>
              </a:rPr>
              <a:t>www.copdfoundation.org</a:t>
            </a:r>
            <a:r>
              <a:rPr lang="en-US" sz="1200" dirty="0">
                <a:solidFill>
                  <a:schemeClr val="bg2"/>
                </a:solidFill>
                <a:latin typeface="Cambria" panose="02040503050406030204" pitchFamily="18" charset="0"/>
                <a:ea typeface="Cambria" panose="02040503050406030204" pitchFamily="18" charset="0"/>
              </a:rPr>
              <a:t>/What-is-COPD/Understanding-COPD/What-is-</a:t>
            </a:r>
            <a:r>
              <a:rPr lang="en-US" sz="1200" dirty="0" err="1">
                <a:solidFill>
                  <a:schemeClr val="bg2"/>
                </a:solidFill>
                <a:latin typeface="Cambria" panose="02040503050406030204" pitchFamily="18" charset="0"/>
                <a:ea typeface="Cambria" panose="02040503050406030204" pitchFamily="18" charset="0"/>
              </a:rPr>
              <a:t>COPD.aspx</a:t>
            </a:r>
            <a:r>
              <a:rPr lang="en-US" sz="1200" dirty="0">
                <a:solidFill>
                  <a:schemeClr val="bg2"/>
                </a:solidFill>
                <a:latin typeface="Cambria" panose="02040503050406030204" pitchFamily="18" charset="0"/>
                <a:ea typeface="Cambria" panose="02040503050406030204" pitchFamily="18" charset="0"/>
              </a:rPr>
              <a:t>. Accessed September 23, 2019.</a:t>
            </a:r>
          </a:p>
          <a:p>
            <a:r>
              <a:rPr lang="en-US" sz="1200" dirty="0">
                <a:solidFill>
                  <a:schemeClr val="bg2"/>
                </a:solidFill>
                <a:latin typeface="Cambria" panose="02040503050406030204" pitchFamily="18" charset="0"/>
                <a:ea typeface="Cambria" panose="02040503050406030204" pitchFamily="18" charset="0"/>
              </a:rPr>
              <a:t>Miranda EF, Franco LV, </a:t>
            </a:r>
            <a:r>
              <a:rPr lang="en-US" sz="1200" dirty="0" err="1">
                <a:solidFill>
                  <a:schemeClr val="bg2"/>
                </a:solidFill>
                <a:latin typeface="Cambria" panose="02040503050406030204" pitchFamily="18" charset="0"/>
                <a:ea typeface="Cambria" panose="02040503050406030204" pitchFamily="18" charset="0"/>
              </a:rPr>
              <a:t>Antonialli</a:t>
            </a:r>
            <a:r>
              <a:rPr lang="en-US" sz="1200" dirty="0">
                <a:solidFill>
                  <a:schemeClr val="bg2"/>
                </a:solidFill>
                <a:latin typeface="Cambria" panose="02040503050406030204" pitchFamily="18" charset="0"/>
                <a:ea typeface="Cambria" panose="02040503050406030204" pitchFamily="18" charset="0"/>
              </a:rPr>
              <a:t> FC, </a:t>
            </a:r>
            <a:r>
              <a:rPr lang="en-US" sz="1200" dirty="0" err="1">
                <a:solidFill>
                  <a:schemeClr val="bg2"/>
                </a:solidFill>
                <a:latin typeface="Cambria" panose="02040503050406030204" pitchFamily="18" charset="0"/>
                <a:ea typeface="Cambria" panose="02040503050406030204" pitchFamily="18" charset="0"/>
              </a:rPr>
              <a:t>Vanin</a:t>
            </a:r>
            <a:r>
              <a:rPr lang="en-US" sz="1200" dirty="0">
                <a:solidFill>
                  <a:schemeClr val="bg2"/>
                </a:solidFill>
                <a:latin typeface="Cambria" panose="02040503050406030204" pitchFamily="18" charset="0"/>
                <a:ea typeface="Cambria" panose="02040503050406030204" pitchFamily="18" charset="0"/>
              </a:rPr>
              <a:t> AA, </a:t>
            </a:r>
            <a:r>
              <a:rPr lang="en-US" sz="1200" dirty="0" err="1">
                <a:solidFill>
                  <a:schemeClr val="bg2"/>
                </a:solidFill>
                <a:latin typeface="Cambria" panose="02040503050406030204" pitchFamily="18" charset="0"/>
                <a:ea typeface="Cambria" panose="02040503050406030204" pitchFamily="18" charset="0"/>
              </a:rPr>
              <a:t>Tarso</a:t>
            </a:r>
            <a:r>
              <a:rPr lang="en-US" sz="1200" dirty="0">
                <a:solidFill>
                  <a:schemeClr val="bg2"/>
                </a:solidFill>
                <a:latin typeface="Cambria" panose="02040503050406030204" pitchFamily="18" charset="0"/>
                <a:ea typeface="Cambria" panose="02040503050406030204" pitchFamily="18" charset="0"/>
              </a:rPr>
              <a:t> Camillo P, Pinto-Leal-Jr EC. Phototherapy with combination of super-pulsed laser and light-emitting diodes is beneficial in improvement of muscular performance (strength and muscular endurance), dyspnea, and fatigue sensation in patients with chronic obstructive pulmonary disease. </a:t>
            </a:r>
            <a:r>
              <a:rPr lang="en-US" sz="1200" i="1" dirty="0">
                <a:solidFill>
                  <a:schemeClr val="bg2"/>
                </a:solidFill>
                <a:latin typeface="Cambria" panose="02040503050406030204" pitchFamily="18" charset="0"/>
                <a:ea typeface="Cambria" panose="02040503050406030204" pitchFamily="18" charset="0"/>
              </a:rPr>
              <a:t>Lasers Med Sci</a:t>
            </a:r>
            <a:r>
              <a:rPr lang="en-US" sz="1200" dirty="0">
                <a:solidFill>
                  <a:schemeClr val="bg2"/>
                </a:solidFill>
                <a:latin typeface="Cambria" panose="02040503050406030204" pitchFamily="18" charset="0"/>
                <a:ea typeface="Cambria" panose="02040503050406030204" pitchFamily="18" charset="0"/>
              </a:rPr>
              <a:t>. 2015;30(1):437-443. </a:t>
            </a:r>
            <a:r>
              <a:rPr lang="en-US" sz="1200" dirty="0" err="1">
                <a:solidFill>
                  <a:schemeClr val="bg2"/>
                </a:solidFill>
                <a:latin typeface="Cambria" panose="02040503050406030204" pitchFamily="18" charset="0"/>
                <a:ea typeface="Cambria" panose="02040503050406030204" pitchFamily="18" charset="0"/>
              </a:rPr>
              <a:t>doi</a:t>
            </a:r>
            <a:r>
              <a:rPr lang="en-US" sz="1200" dirty="0">
                <a:solidFill>
                  <a:schemeClr val="bg2"/>
                </a:solidFill>
                <a:latin typeface="Cambria" panose="02040503050406030204" pitchFamily="18" charset="0"/>
                <a:ea typeface="Cambria" panose="02040503050406030204" pitchFamily="18" charset="0"/>
              </a:rPr>
              <a:t>: 10.1007/s10103-014-1690-5.</a:t>
            </a:r>
          </a:p>
          <a:p>
            <a:r>
              <a:rPr lang="en-US" sz="1200" dirty="0" err="1">
                <a:solidFill>
                  <a:schemeClr val="bg2"/>
                </a:solidFill>
                <a:latin typeface="Cambria" panose="02040503050406030204" pitchFamily="18" charset="0"/>
                <a:ea typeface="Cambria" panose="02040503050406030204" pitchFamily="18" charset="0"/>
              </a:rPr>
              <a:t>Coasta</a:t>
            </a:r>
            <a:r>
              <a:rPr lang="en-US" sz="1200" dirty="0">
                <a:solidFill>
                  <a:schemeClr val="bg2"/>
                </a:solidFill>
                <a:latin typeface="Cambria" panose="02040503050406030204" pitchFamily="18" charset="0"/>
                <a:ea typeface="Cambria" panose="02040503050406030204" pitchFamily="18" charset="0"/>
              </a:rPr>
              <a:t> IP, </a:t>
            </a:r>
            <a:r>
              <a:rPr lang="en-US" sz="1200" dirty="0" err="1">
                <a:solidFill>
                  <a:schemeClr val="bg2"/>
                </a:solidFill>
                <a:latin typeface="Cambria" panose="02040503050406030204" pitchFamily="18" charset="0"/>
                <a:ea typeface="Cambria" panose="02040503050406030204" pitchFamily="18" charset="0"/>
              </a:rPr>
              <a:t>Politti</a:t>
            </a:r>
            <a:r>
              <a:rPr lang="en-US" sz="1200" dirty="0">
                <a:solidFill>
                  <a:schemeClr val="bg2"/>
                </a:solidFill>
                <a:latin typeface="Cambria" panose="02040503050406030204" pitchFamily="18" charset="0"/>
                <a:ea typeface="Cambria" panose="02040503050406030204" pitchFamily="18" charset="0"/>
              </a:rPr>
              <a:t> F, </a:t>
            </a:r>
            <a:r>
              <a:rPr lang="en-US" sz="1200" dirty="0" err="1">
                <a:solidFill>
                  <a:schemeClr val="bg2"/>
                </a:solidFill>
                <a:latin typeface="Cambria" panose="02040503050406030204" pitchFamily="18" charset="0"/>
                <a:ea typeface="Cambria" panose="02040503050406030204" pitchFamily="18" charset="0"/>
              </a:rPr>
              <a:t>Cahalin</a:t>
            </a:r>
            <a:r>
              <a:rPr lang="en-US" sz="1200" dirty="0">
                <a:solidFill>
                  <a:schemeClr val="bg2"/>
                </a:solidFill>
                <a:latin typeface="Cambria" panose="02040503050406030204" pitchFamily="18" charset="0"/>
                <a:ea typeface="Cambria" panose="02040503050406030204" pitchFamily="18" charset="0"/>
              </a:rPr>
              <a:t> LP, et al. Acute effects using light-emitting diode therapy (LEDT) for muscle function during isometric exercise in asthma patients: A pilot study. </a:t>
            </a:r>
            <a:r>
              <a:rPr lang="en-US" sz="1200" i="1" dirty="0">
                <a:solidFill>
                  <a:schemeClr val="bg2"/>
                </a:solidFill>
                <a:latin typeface="Cambria" panose="02040503050406030204" pitchFamily="18" charset="0"/>
                <a:ea typeface="Cambria" panose="02040503050406030204" pitchFamily="18" charset="0"/>
              </a:rPr>
              <a:t>BioMed Res Int</a:t>
            </a:r>
            <a:r>
              <a:rPr lang="en-US" sz="1200" dirty="0">
                <a:solidFill>
                  <a:schemeClr val="bg2"/>
                </a:solidFill>
                <a:latin typeface="Cambria" panose="02040503050406030204" pitchFamily="18" charset="0"/>
                <a:ea typeface="Cambria" panose="02040503050406030204" pitchFamily="18" charset="0"/>
              </a:rPr>
              <a:t>. 2019;29:1-10. </a:t>
            </a:r>
            <a:r>
              <a:rPr lang="en-US" sz="1200" dirty="0" err="1">
                <a:solidFill>
                  <a:schemeClr val="bg2"/>
                </a:solidFill>
                <a:latin typeface="Cambria" panose="02040503050406030204" pitchFamily="18" charset="0"/>
                <a:ea typeface="Cambria" panose="02040503050406030204" pitchFamily="18" charset="0"/>
              </a:rPr>
              <a:t>doi.org</a:t>
            </a:r>
            <a:r>
              <a:rPr lang="en-US" sz="1200" dirty="0">
                <a:solidFill>
                  <a:schemeClr val="bg2"/>
                </a:solidFill>
                <a:latin typeface="Cambria" panose="02040503050406030204" pitchFamily="18" charset="0"/>
                <a:ea typeface="Cambria" panose="02040503050406030204" pitchFamily="18" charset="0"/>
              </a:rPr>
              <a:t>/10.1155/2019/7501870.</a:t>
            </a: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bg2"/>
                </a:solidFill>
                <a:latin typeface="Cambria" panose="02040503050406030204" pitchFamily="18" charset="0"/>
                <a:ea typeface="Cambria" panose="02040503050406030204" pitchFamily="18" charset="0"/>
              </a:rPr>
              <a:t>Miranda EF, Leal-junior E, Marchetti PH, Dal Corso S. Acute effects of light emitting diodes therapy (LEDT) in muscle function during isometric exercise in patients with chronic obstructive pulmonary disease: Preliminary results of a randomized controlled trial. </a:t>
            </a:r>
            <a:r>
              <a:rPr lang="en-US" sz="1200" i="1" dirty="0">
                <a:solidFill>
                  <a:schemeClr val="bg2"/>
                </a:solidFill>
                <a:latin typeface="Cambria" panose="02040503050406030204" pitchFamily="18" charset="0"/>
                <a:ea typeface="Cambria" panose="02040503050406030204" pitchFamily="18" charset="0"/>
              </a:rPr>
              <a:t>Lasers Med Sci</a:t>
            </a:r>
            <a:r>
              <a:rPr lang="en-US" sz="1200" dirty="0">
                <a:solidFill>
                  <a:schemeClr val="bg2"/>
                </a:solidFill>
                <a:latin typeface="Cambria" panose="02040503050406030204" pitchFamily="18" charset="0"/>
                <a:ea typeface="Cambria" panose="02040503050406030204" pitchFamily="18" charset="0"/>
              </a:rPr>
              <a:t>. 2014;29(1):359-65. doi:10.1007/s10103-013-1359-5.</a:t>
            </a: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bg2"/>
                </a:solidFill>
                <a:latin typeface="Cambria" panose="02040503050406030204" pitchFamily="18" charset="0"/>
                <a:ea typeface="Cambria" panose="02040503050406030204" pitchFamily="18" charset="0"/>
              </a:rPr>
              <a:t>Miranda EF, </a:t>
            </a:r>
            <a:r>
              <a:rPr lang="en-US" sz="1200" dirty="0" err="1">
                <a:solidFill>
                  <a:schemeClr val="bg2"/>
                </a:solidFill>
                <a:latin typeface="Cambria" panose="02040503050406030204" pitchFamily="18" charset="0"/>
                <a:ea typeface="Cambria" panose="02040503050406030204" pitchFamily="18" charset="0"/>
              </a:rPr>
              <a:t>Diniz</a:t>
            </a:r>
            <a:r>
              <a:rPr lang="en-US" sz="1200" dirty="0">
                <a:solidFill>
                  <a:schemeClr val="bg2"/>
                </a:solidFill>
                <a:latin typeface="Cambria" panose="02040503050406030204" pitchFamily="18" charset="0"/>
                <a:ea typeface="Cambria" panose="02040503050406030204" pitchFamily="18" charset="0"/>
              </a:rPr>
              <a:t> WA, Nogueira Gomes MV, Duarte MF, </a:t>
            </a:r>
            <a:r>
              <a:rPr lang="en-US" sz="1200" dirty="0" err="1">
                <a:solidFill>
                  <a:schemeClr val="bg2"/>
                </a:solidFill>
                <a:latin typeface="Cambria" panose="02040503050406030204" pitchFamily="18" charset="0"/>
                <a:ea typeface="Cambria" panose="02040503050406030204" pitchFamily="18" charset="0"/>
              </a:rPr>
              <a:t>Tarso</a:t>
            </a:r>
            <a:r>
              <a:rPr lang="en-US" sz="1200" dirty="0">
                <a:solidFill>
                  <a:schemeClr val="bg2"/>
                </a:solidFill>
                <a:latin typeface="Cambria" panose="02040503050406030204" pitchFamily="18" charset="0"/>
                <a:ea typeface="Cambria" panose="02040503050406030204" pitchFamily="18" charset="0"/>
              </a:rPr>
              <a:t> Camillo P, Pinto Leal-Jr EC. Acute effects of </a:t>
            </a:r>
            <a:r>
              <a:rPr lang="en-US" sz="1200" dirty="0" err="1">
                <a:solidFill>
                  <a:schemeClr val="bg2"/>
                </a:solidFill>
                <a:latin typeface="Cambria" panose="02040503050406030204" pitchFamily="18" charset="0"/>
                <a:ea typeface="Cambria" panose="02040503050406030204" pitchFamily="18" charset="0"/>
              </a:rPr>
              <a:t>photobiomodulation</a:t>
            </a:r>
            <a:r>
              <a:rPr lang="en-US" sz="1200" dirty="0">
                <a:solidFill>
                  <a:schemeClr val="bg2"/>
                </a:solidFill>
                <a:latin typeface="Cambria" panose="02040503050406030204" pitchFamily="18" charset="0"/>
                <a:ea typeface="Cambria" panose="02040503050406030204" pitchFamily="18" charset="0"/>
              </a:rPr>
              <a:t> therapy (PBMT) combining laser diodes, light-emitting diodes, and magnetic field in exercise capacity assessed by 6MST in patients with COPD: A crossover, randomized, and triple-blinded clinical trial. </a:t>
            </a:r>
            <a:r>
              <a:rPr lang="en-US" sz="1200" i="1" dirty="0">
                <a:solidFill>
                  <a:schemeClr val="bg2"/>
                </a:solidFill>
                <a:latin typeface="Cambria" panose="02040503050406030204" pitchFamily="18" charset="0"/>
                <a:ea typeface="Cambria" panose="02040503050406030204" pitchFamily="18" charset="0"/>
              </a:rPr>
              <a:t>Lasers Med Sci</a:t>
            </a:r>
            <a:r>
              <a:rPr lang="en-US" sz="1200" dirty="0">
                <a:solidFill>
                  <a:schemeClr val="bg2"/>
                </a:solidFill>
                <a:latin typeface="Cambria" panose="02040503050406030204" pitchFamily="18" charset="0"/>
                <a:ea typeface="Cambria" panose="02040503050406030204" pitchFamily="18" charset="0"/>
              </a:rPr>
              <a:t>.2018;1-9. doi:10.1007/s10103-018-2645-z.</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bg2"/>
                </a:solidFill>
                <a:latin typeface="Cambria" panose="02040503050406030204" pitchFamily="18" charset="0"/>
                <a:ea typeface="Cambria" panose="02040503050406030204" pitchFamily="18" charset="0"/>
              </a:rPr>
              <a:t>Mohamed AR, Shaban MM. Role of laser acupuncture in chronic respiratory diseases. </a:t>
            </a:r>
            <a:r>
              <a:rPr lang="en-US" sz="1200" i="1" dirty="0">
                <a:solidFill>
                  <a:schemeClr val="bg2"/>
                </a:solidFill>
                <a:latin typeface="Cambria" panose="02040503050406030204" pitchFamily="18" charset="0"/>
                <a:ea typeface="Cambria" panose="02040503050406030204" pitchFamily="18" charset="0"/>
              </a:rPr>
              <a:t>Egypt J Chest Dis Tuberc</a:t>
            </a:r>
            <a:r>
              <a:rPr lang="en-US" sz="1200" dirty="0">
                <a:solidFill>
                  <a:schemeClr val="bg2"/>
                </a:solidFill>
                <a:latin typeface="Cambria" panose="02040503050406030204" pitchFamily="18" charset="0"/>
                <a:ea typeface="Cambria" panose="02040503050406030204" pitchFamily="18" charset="0"/>
              </a:rPr>
              <a:t>.2014;63:1065-1070.</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a:solidFill>
                  <a:schemeClr val="bg2"/>
                </a:solidFill>
                <a:latin typeface="Cambria" panose="02040503050406030204" pitchFamily="18" charset="0"/>
                <a:ea typeface="Cambria" panose="02040503050406030204" pitchFamily="18" charset="0"/>
              </a:rPr>
              <a:t>Luniewski</a:t>
            </a:r>
            <a:r>
              <a:rPr lang="en-US" sz="1200" dirty="0">
                <a:solidFill>
                  <a:schemeClr val="bg2"/>
                </a:solidFill>
                <a:latin typeface="Cambria" panose="02040503050406030204" pitchFamily="18" charset="0"/>
                <a:ea typeface="Cambria" panose="02040503050406030204" pitchFamily="18" charset="0"/>
              </a:rPr>
              <a:t> J. Impact of low level laser stimulation of BAP (Biologically Active Points) on selected </a:t>
            </a:r>
            <a:r>
              <a:rPr lang="en-US" sz="1200" dirty="0" err="1">
                <a:solidFill>
                  <a:schemeClr val="bg2"/>
                </a:solidFill>
                <a:latin typeface="Cambria" panose="02040503050406030204" pitchFamily="18" charset="0"/>
                <a:ea typeface="Cambria" panose="02040503050406030204" pitchFamily="18" charset="0"/>
              </a:rPr>
              <a:t>spirometric</a:t>
            </a:r>
            <a:r>
              <a:rPr lang="en-US" sz="1200" dirty="0">
                <a:solidFill>
                  <a:schemeClr val="bg2"/>
                </a:solidFill>
                <a:latin typeface="Cambria" panose="02040503050406030204" pitchFamily="18" charset="0"/>
                <a:ea typeface="Cambria" panose="02040503050406030204" pitchFamily="18" charset="0"/>
              </a:rPr>
              <a:t> parameters in patients with acute stages of COPD. </a:t>
            </a:r>
            <a:r>
              <a:rPr lang="en-US" sz="1200" i="1" dirty="0" err="1">
                <a:solidFill>
                  <a:schemeClr val="bg2"/>
                </a:solidFill>
                <a:latin typeface="Cambria" panose="02040503050406030204" pitchFamily="18" charset="0"/>
                <a:ea typeface="Cambria" panose="02040503050406030204" pitchFamily="18" charset="0"/>
              </a:rPr>
              <a:t>Physiother</a:t>
            </a:r>
            <a:r>
              <a:rPr lang="en-US" sz="1200" dirty="0">
                <a:solidFill>
                  <a:schemeClr val="bg2"/>
                </a:solidFill>
                <a:latin typeface="Cambria" panose="02040503050406030204" pitchFamily="18" charset="0"/>
                <a:ea typeface="Cambria" panose="02040503050406030204" pitchFamily="18" charset="0"/>
              </a:rPr>
              <a:t>. 2019;16(4):11-16. </a:t>
            </a:r>
            <a:r>
              <a:rPr lang="en-US" sz="1200" dirty="0" err="1">
                <a:solidFill>
                  <a:schemeClr val="bg2"/>
                </a:solidFill>
                <a:latin typeface="Cambria" panose="02040503050406030204" pitchFamily="18" charset="0"/>
                <a:ea typeface="Cambria" panose="02040503050406030204" pitchFamily="18" charset="0"/>
              </a:rPr>
              <a:t>doi</a:t>
            </a:r>
            <a:r>
              <a:rPr lang="en-US" sz="1200" dirty="0">
                <a:solidFill>
                  <a:schemeClr val="bg2"/>
                </a:solidFill>
                <a:latin typeface="Cambria" panose="02040503050406030204" pitchFamily="18" charset="0"/>
                <a:ea typeface="Cambria" panose="02040503050406030204" pitchFamily="18" charset="0"/>
              </a:rPr>
              <a:t>: 10.2478/v10109-009-0033-8.</a:t>
            </a:r>
            <a:endParaRPr lang="en-US" noProof="0" dirty="0"/>
          </a:p>
        </p:txBody>
      </p:sp>
      <p:sp>
        <p:nvSpPr>
          <p:cNvPr id="4" name="Slide Number Placeholder 3"/>
          <p:cNvSpPr>
            <a:spLocks noGrp="1"/>
          </p:cNvSpPr>
          <p:nvPr>
            <p:ph type="sldNum" sz="quarter" idx="10"/>
          </p:nvPr>
        </p:nvSpPr>
        <p:spPr/>
        <p:txBody>
          <a:bodyPr/>
          <a:lstStyle/>
          <a:p>
            <a:fld id="{FD7AFADB-9124-7B46-92D7-5AF7224A685E}" type="slidenum">
              <a:rPr lang="en-US" smtClean="0"/>
              <a:pPr/>
              <a:t>1</a:t>
            </a:fld>
            <a:endParaRPr lang="en-US"/>
          </a:p>
        </p:txBody>
      </p:sp>
    </p:spTree>
    <p:extLst>
      <p:ext uri="{BB962C8B-B14F-4D97-AF65-F5344CB8AC3E}">
        <p14:creationId xmlns:p14="http://schemas.microsoft.com/office/powerpoint/2010/main" val="3509629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B3D6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3"/>
          <p:cNvSpPr/>
          <p:nvPr/>
        </p:nvSpPr>
        <p:spPr>
          <a:xfrm>
            <a:off x="19289268" y="10591800"/>
            <a:ext cx="7772400" cy="53340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4" name="Freeform 3"/>
          <p:cNvSpPr/>
          <p:nvPr/>
        </p:nvSpPr>
        <p:spPr>
          <a:xfrm>
            <a:off x="19278600" y="2819400"/>
            <a:ext cx="7772400" cy="53340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Freeform 3"/>
          <p:cNvSpPr/>
          <p:nvPr/>
        </p:nvSpPr>
        <p:spPr>
          <a:xfrm>
            <a:off x="381000" y="12344400"/>
            <a:ext cx="7772400" cy="53340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0" name="Freeform 3"/>
          <p:cNvSpPr/>
          <p:nvPr/>
        </p:nvSpPr>
        <p:spPr>
          <a:xfrm>
            <a:off x="381000" y="7391400"/>
            <a:ext cx="7772400" cy="533400"/>
          </a:xfrm>
          <a:prstGeom prst="roundRect">
            <a:avLst>
              <a:gd name="adj" fmla="val 13020"/>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8" name="Freeform 3"/>
          <p:cNvSpPr/>
          <p:nvPr/>
        </p:nvSpPr>
        <p:spPr>
          <a:xfrm>
            <a:off x="381000" y="12962882"/>
            <a:ext cx="7772400" cy="3363485"/>
          </a:xfrm>
          <a:custGeom>
            <a:avLst/>
            <a:gdLst>
              <a:gd name="connsiteX0" fmla="*/ 0 w 7848600"/>
              <a:gd name="connsiteY0" fmla="*/ 5294249 h 5294249"/>
              <a:gd name="connsiteX1" fmla="*/ 7848600 w 7848600"/>
              <a:gd name="connsiteY1" fmla="*/ 5294249 h 5294249"/>
              <a:gd name="connsiteX2" fmla="*/ 7848600 w 7848600"/>
              <a:gd name="connsiteY2" fmla="*/ 0 h 5294249"/>
              <a:gd name="connsiteX3" fmla="*/ 0 w 7848600"/>
              <a:gd name="connsiteY3" fmla="*/ 0 h 5294249"/>
              <a:gd name="connsiteX4" fmla="*/ 0 w 7848600"/>
              <a:gd name="connsiteY4" fmla="*/ 5294249 h 529424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48600" h="5294249">
                <a:moveTo>
                  <a:pt x="0" y="5294249"/>
                </a:moveTo>
                <a:lnTo>
                  <a:pt x="7848600" y="5294249"/>
                </a:lnTo>
                <a:lnTo>
                  <a:pt x="7848600" y="0"/>
                </a:lnTo>
                <a:lnTo>
                  <a:pt x="0" y="0"/>
                </a:lnTo>
                <a:lnTo>
                  <a:pt x="0" y="5294249"/>
                </a:lnTo>
              </a:path>
            </a:pathLst>
          </a:custGeom>
          <a:solidFill>
            <a:srgbClr val="FFFCF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2000" dirty="0">
              <a:solidFill>
                <a:schemeClr val="tx1"/>
              </a:solidFill>
            </a:endParaRPr>
          </a:p>
          <a:p>
            <a:endParaRPr lang="en-US" altLang="zh-CN" sz="2200" dirty="0">
              <a:solidFill>
                <a:schemeClr val="tx1"/>
              </a:solidFill>
            </a:endParaRPr>
          </a:p>
          <a:p>
            <a:endParaRPr lang="en-US" altLang="zh-CN" sz="2200" dirty="0">
              <a:solidFill>
                <a:schemeClr val="tx1"/>
              </a:solidFill>
            </a:endParaRPr>
          </a:p>
          <a:p>
            <a:endParaRPr lang="en-US" altLang="zh-CN" sz="2200" dirty="0">
              <a:solidFill>
                <a:schemeClr val="tx1"/>
              </a:solidFill>
            </a:endParaRPr>
          </a:p>
          <a:p>
            <a:pPr algn="just"/>
            <a:endParaRPr lang="en-US" sz="2400" dirty="0">
              <a:solidFill>
                <a:schemeClr val="tx1"/>
              </a:solidFill>
            </a:endParaRPr>
          </a:p>
          <a:p>
            <a:endParaRPr lang="en-US" sz="2400" dirty="0">
              <a:solidFill>
                <a:schemeClr val="tx1"/>
              </a:solidFill>
            </a:endParaRPr>
          </a:p>
          <a:p>
            <a:endParaRPr lang="en-US" altLang="zh-CN" sz="2400" dirty="0">
              <a:solidFill>
                <a:schemeClr val="tx1"/>
              </a:solidFill>
            </a:endParaRPr>
          </a:p>
          <a:p>
            <a:endParaRPr lang="en-US" altLang="zh-CN" sz="2400" dirty="0">
              <a:solidFill>
                <a:schemeClr val="tx1"/>
              </a:solidFill>
            </a:endParaRPr>
          </a:p>
        </p:txBody>
      </p:sp>
      <p:sp>
        <p:nvSpPr>
          <p:cNvPr id="8" name="Freeform 3"/>
          <p:cNvSpPr/>
          <p:nvPr/>
        </p:nvSpPr>
        <p:spPr>
          <a:xfrm>
            <a:off x="381000" y="2819400"/>
            <a:ext cx="7772400" cy="53340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Freeform 3"/>
          <p:cNvSpPr/>
          <p:nvPr/>
        </p:nvSpPr>
        <p:spPr>
          <a:xfrm>
            <a:off x="381000" y="3429001"/>
            <a:ext cx="7772400" cy="3840480"/>
          </a:xfrm>
          <a:custGeom>
            <a:avLst/>
            <a:gdLst>
              <a:gd name="connsiteX0" fmla="*/ 0 w 7848600"/>
              <a:gd name="connsiteY0" fmla="*/ 5294249 h 5294249"/>
              <a:gd name="connsiteX1" fmla="*/ 7848600 w 7848600"/>
              <a:gd name="connsiteY1" fmla="*/ 5294249 h 5294249"/>
              <a:gd name="connsiteX2" fmla="*/ 7848600 w 7848600"/>
              <a:gd name="connsiteY2" fmla="*/ 0 h 5294249"/>
              <a:gd name="connsiteX3" fmla="*/ 0 w 7848600"/>
              <a:gd name="connsiteY3" fmla="*/ 0 h 5294249"/>
              <a:gd name="connsiteX4" fmla="*/ 0 w 7848600"/>
              <a:gd name="connsiteY4" fmla="*/ 5294249 h 529424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48600" h="5294249">
                <a:moveTo>
                  <a:pt x="0" y="5294249"/>
                </a:moveTo>
                <a:lnTo>
                  <a:pt x="7848600" y="5294249"/>
                </a:lnTo>
                <a:lnTo>
                  <a:pt x="7848600" y="0"/>
                </a:lnTo>
                <a:lnTo>
                  <a:pt x="0" y="0"/>
                </a:lnTo>
                <a:lnTo>
                  <a:pt x="0" y="5294249"/>
                </a:lnTo>
              </a:path>
            </a:pathLst>
          </a:custGeom>
          <a:solidFill>
            <a:srgbClr val="FFFCF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2000" dirty="0">
              <a:solidFill>
                <a:schemeClr val="tx1"/>
              </a:solidFill>
            </a:endParaRPr>
          </a:p>
          <a:p>
            <a:endParaRPr lang="en-US" altLang="zh-CN" sz="2200" dirty="0">
              <a:solidFill>
                <a:schemeClr val="tx1"/>
              </a:solidFill>
            </a:endParaRPr>
          </a:p>
          <a:p>
            <a:endParaRPr lang="en-US" altLang="zh-CN" sz="2200" dirty="0">
              <a:solidFill>
                <a:schemeClr val="tx1"/>
              </a:solidFill>
            </a:endParaRPr>
          </a:p>
          <a:p>
            <a:endParaRPr lang="en-US" altLang="zh-CN" sz="2200" dirty="0">
              <a:solidFill>
                <a:schemeClr val="tx1"/>
              </a:solidFill>
            </a:endParaRPr>
          </a:p>
          <a:p>
            <a:pPr algn="just"/>
            <a:endParaRPr lang="en-US" sz="2400" dirty="0">
              <a:solidFill>
                <a:schemeClr val="tx1"/>
              </a:solidFill>
            </a:endParaRPr>
          </a:p>
          <a:p>
            <a:endParaRPr lang="en-US" sz="2400" dirty="0">
              <a:solidFill>
                <a:schemeClr val="tx1"/>
              </a:solidFill>
            </a:endParaRPr>
          </a:p>
          <a:p>
            <a:endParaRPr lang="en-US" altLang="zh-CN" sz="2400" dirty="0">
              <a:solidFill>
                <a:schemeClr val="tx1"/>
              </a:solidFill>
            </a:endParaRPr>
          </a:p>
          <a:p>
            <a:endParaRPr lang="en-US" altLang="zh-CN" sz="2400" dirty="0">
              <a:solidFill>
                <a:schemeClr val="tx1"/>
              </a:solidFill>
            </a:endParaRPr>
          </a:p>
        </p:txBody>
      </p:sp>
      <p:sp>
        <p:nvSpPr>
          <p:cNvPr id="2" name="Rectangle 1"/>
          <p:cNvSpPr/>
          <p:nvPr/>
        </p:nvSpPr>
        <p:spPr>
          <a:xfrm>
            <a:off x="381000" y="12940274"/>
            <a:ext cx="7812024" cy="3450811"/>
          </a:xfrm>
          <a:prstGeom prst="rect">
            <a:avLst/>
          </a:prstGeom>
        </p:spPr>
        <p:txBody>
          <a:bodyPr wrap="square">
            <a:noAutofit/>
          </a:bodyPr>
          <a:lstStyle/>
          <a:p>
            <a:pPr marL="228600" lvl="0" indent="-228600" defTabSz="457200">
              <a:buFont typeface="+mj-lt"/>
              <a:buAutoNum type="arabicPeriod"/>
              <a:defRPr/>
            </a:pPr>
            <a:r>
              <a:rPr lang="en-US" sz="1100" dirty="0">
                <a:latin typeface="+mj-lt"/>
                <a:ea typeface="Cambria" panose="02040503050406030204" pitchFamily="18" charset="0"/>
              </a:rPr>
              <a:t>Chronic Obstructive Pulmonary Disease (COPD). </a:t>
            </a:r>
            <a:r>
              <a:rPr lang="en-US" sz="1100" dirty="0" err="1">
                <a:latin typeface="+mj-lt"/>
                <a:ea typeface="Cambria" panose="02040503050406030204" pitchFamily="18" charset="0"/>
              </a:rPr>
              <a:t>Lung.org</a:t>
            </a:r>
            <a:r>
              <a:rPr lang="en-US" sz="1100" dirty="0">
                <a:latin typeface="+mj-lt"/>
                <a:ea typeface="Cambria" panose="02040503050406030204" pitchFamily="18" charset="0"/>
              </a:rPr>
              <a:t>. https://</a:t>
            </a:r>
            <a:r>
              <a:rPr lang="en-US" sz="1100" dirty="0" err="1">
                <a:latin typeface="+mj-lt"/>
                <a:ea typeface="Cambria" panose="02040503050406030204" pitchFamily="18" charset="0"/>
              </a:rPr>
              <a:t>www.lung.org</a:t>
            </a:r>
            <a:r>
              <a:rPr lang="en-US" sz="1100" dirty="0">
                <a:latin typeface="+mj-lt"/>
                <a:ea typeface="Cambria" panose="02040503050406030204" pitchFamily="18" charset="0"/>
              </a:rPr>
              <a:t>/lung-health-and-diseases/lung-disease-lookup/</a:t>
            </a:r>
            <a:r>
              <a:rPr lang="en-US" sz="1100" dirty="0" err="1">
                <a:latin typeface="+mj-lt"/>
                <a:ea typeface="Cambria" panose="02040503050406030204" pitchFamily="18" charset="0"/>
              </a:rPr>
              <a:t>copd</a:t>
            </a:r>
            <a:r>
              <a:rPr lang="en-US" sz="1100" dirty="0">
                <a:latin typeface="+mj-lt"/>
                <a:ea typeface="Cambria" panose="02040503050406030204" pitchFamily="18" charset="0"/>
              </a:rPr>
              <a:t>/. Accessed September 23, 2019.</a:t>
            </a:r>
          </a:p>
          <a:p>
            <a:pPr marL="228600" indent="-228600">
              <a:buFont typeface="+mj-lt"/>
              <a:buAutoNum type="arabicPeriod"/>
            </a:pPr>
            <a:r>
              <a:rPr lang="en-US" sz="1100" dirty="0">
                <a:latin typeface="+mj-lt"/>
                <a:ea typeface="Cambria" panose="02040503050406030204" pitchFamily="18" charset="0"/>
              </a:rPr>
              <a:t>What is COPD? </a:t>
            </a:r>
            <a:r>
              <a:rPr lang="en-US" sz="1100" dirty="0" err="1">
                <a:latin typeface="+mj-lt"/>
                <a:ea typeface="Cambria" panose="02040503050406030204" pitchFamily="18" charset="0"/>
              </a:rPr>
              <a:t>COPDFoundation.org</a:t>
            </a:r>
            <a:r>
              <a:rPr lang="en-US" sz="1100" dirty="0">
                <a:latin typeface="+mj-lt"/>
                <a:ea typeface="Cambria" panose="02040503050406030204" pitchFamily="18" charset="0"/>
              </a:rPr>
              <a:t>. https://</a:t>
            </a:r>
            <a:r>
              <a:rPr lang="en-US" sz="1100" dirty="0" err="1">
                <a:latin typeface="+mj-lt"/>
                <a:ea typeface="Cambria" panose="02040503050406030204" pitchFamily="18" charset="0"/>
              </a:rPr>
              <a:t>www.copdfoundation.org</a:t>
            </a:r>
            <a:r>
              <a:rPr lang="en-US" sz="1100" dirty="0">
                <a:latin typeface="+mj-lt"/>
                <a:ea typeface="Cambria" panose="02040503050406030204" pitchFamily="18" charset="0"/>
              </a:rPr>
              <a:t>/What-is-COPD/Understanding-COPD/What-is-</a:t>
            </a:r>
            <a:r>
              <a:rPr lang="en-US" sz="1100" dirty="0" err="1">
                <a:latin typeface="+mj-lt"/>
                <a:ea typeface="Cambria" panose="02040503050406030204" pitchFamily="18" charset="0"/>
              </a:rPr>
              <a:t>COPD.aspx</a:t>
            </a:r>
            <a:r>
              <a:rPr lang="en-US" sz="1100" dirty="0">
                <a:latin typeface="+mj-lt"/>
                <a:ea typeface="Cambria" panose="02040503050406030204" pitchFamily="18" charset="0"/>
              </a:rPr>
              <a:t>. Accessed September 23, 2019.</a:t>
            </a:r>
          </a:p>
          <a:p>
            <a:pPr marL="228600" indent="-228600">
              <a:buFont typeface="+mj-lt"/>
              <a:buAutoNum type="arabicPeriod"/>
            </a:pPr>
            <a:r>
              <a:rPr lang="en-US" sz="1100" dirty="0">
                <a:latin typeface="+mj-lt"/>
                <a:ea typeface="Cambria" panose="02040503050406030204" pitchFamily="18" charset="0"/>
              </a:rPr>
              <a:t>Miranda EF, Franco LV, </a:t>
            </a:r>
            <a:r>
              <a:rPr lang="en-US" sz="1100" dirty="0" err="1">
                <a:latin typeface="+mj-lt"/>
                <a:ea typeface="Cambria" panose="02040503050406030204" pitchFamily="18" charset="0"/>
              </a:rPr>
              <a:t>Antonialli</a:t>
            </a:r>
            <a:r>
              <a:rPr lang="en-US" sz="1100" dirty="0">
                <a:latin typeface="+mj-lt"/>
                <a:ea typeface="Cambria" panose="02040503050406030204" pitchFamily="18" charset="0"/>
              </a:rPr>
              <a:t> FC, </a:t>
            </a:r>
            <a:r>
              <a:rPr lang="en-US" sz="1100" dirty="0" err="1">
                <a:latin typeface="+mj-lt"/>
                <a:ea typeface="Cambria" panose="02040503050406030204" pitchFamily="18" charset="0"/>
              </a:rPr>
              <a:t>Vanin</a:t>
            </a:r>
            <a:r>
              <a:rPr lang="en-US" sz="1100" dirty="0">
                <a:latin typeface="+mj-lt"/>
                <a:ea typeface="Cambria" panose="02040503050406030204" pitchFamily="18" charset="0"/>
              </a:rPr>
              <a:t> AA, </a:t>
            </a:r>
            <a:r>
              <a:rPr lang="en-US" sz="1100" dirty="0" err="1">
                <a:latin typeface="+mj-lt"/>
                <a:ea typeface="Cambria" panose="02040503050406030204" pitchFamily="18" charset="0"/>
              </a:rPr>
              <a:t>Tarso</a:t>
            </a:r>
            <a:r>
              <a:rPr lang="en-US" sz="1100" dirty="0">
                <a:latin typeface="+mj-lt"/>
                <a:ea typeface="Cambria" panose="02040503050406030204" pitchFamily="18" charset="0"/>
              </a:rPr>
              <a:t> Camillo P, Pinto-Leal-Jr EC. Phototherapy with combination of super-pulsed laser and light-emitting diodes is beneficial in improvement of muscular performance (strength and muscular endurance), dyspnea, and fatigue sensation in patients with chronic obstructive pulmonary disease. </a:t>
            </a:r>
            <a:r>
              <a:rPr lang="en-US" sz="1100" i="1" dirty="0">
                <a:latin typeface="+mj-lt"/>
                <a:ea typeface="Cambria" panose="02040503050406030204" pitchFamily="18" charset="0"/>
              </a:rPr>
              <a:t>Lasers Med Sci</a:t>
            </a:r>
            <a:r>
              <a:rPr lang="en-US" sz="1100" dirty="0">
                <a:latin typeface="+mj-lt"/>
                <a:ea typeface="Cambria" panose="02040503050406030204" pitchFamily="18" charset="0"/>
              </a:rPr>
              <a:t>. 2015;30(1):437-443. </a:t>
            </a:r>
            <a:r>
              <a:rPr lang="en-US" sz="1100" dirty="0" err="1">
                <a:latin typeface="+mj-lt"/>
                <a:ea typeface="Cambria" panose="02040503050406030204" pitchFamily="18" charset="0"/>
              </a:rPr>
              <a:t>doi</a:t>
            </a:r>
            <a:r>
              <a:rPr lang="en-US" sz="1100" dirty="0">
                <a:latin typeface="+mj-lt"/>
                <a:ea typeface="Cambria" panose="02040503050406030204" pitchFamily="18" charset="0"/>
              </a:rPr>
              <a:t>: 10.1007/s10103-014-1690-5.</a:t>
            </a:r>
          </a:p>
          <a:p>
            <a:pPr marL="228600" indent="-228600">
              <a:buFont typeface="+mj-lt"/>
              <a:buAutoNum type="arabicPeriod"/>
            </a:pPr>
            <a:r>
              <a:rPr lang="en-US" sz="1100" dirty="0" err="1">
                <a:latin typeface="+mj-lt"/>
                <a:ea typeface="Cambria" panose="02040503050406030204" pitchFamily="18" charset="0"/>
              </a:rPr>
              <a:t>Coasta</a:t>
            </a:r>
            <a:r>
              <a:rPr lang="en-US" sz="1100" dirty="0">
                <a:latin typeface="+mj-lt"/>
                <a:ea typeface="Cambria" panose="02040503050406030204" pitchFamily="18" charset="0"/>
              </a:rPr>
              <a:t> IP, </a:t>
            </a:r>
            <a:r>
              <a:rPr lang="en-US" sz="1100" dirty="0" err="1">
                <a:latin typeface="+mj-lt"/>
                <a:ea typeface="Cambria" panose="02040503050406030204" pitchFamily="18" charset="0"/>
              </a:rPr>
              <a:t>Politti</a:t>
            </a:r>
            <a:r>
              <a:rPr lang="en-US" sz="1100" dirty="0">
                <a:latin typeface="+mj-lt"/>
                <a:ea typeface="Cambria" panose="02040503050406030204" pitchFamily="18" charset="0"/>
              </a:rPr>
              <a:t> F, </a:t>
            </a:r>
            <a:r>
              <a:rPr lang="en-US" sz="1100" dirty="0" err="1">
                <a:latin typeface="+mj-lt"/>
                <a:ea typeface="Cambria" panose="02040503050406030204" pitchFamily="18" charset="0"/>
              </a:rPr>
              <a:t>Cahalin</a:t>
            </a:r>
            <a:r>
              <a:rPr lang="en-US" sz="1100" dirty="0">
                <a:latin typeface="+mj-lt"/>
                <a:ea typeface="Cambria" panose="02040503050406030204" pitchFamily="18" charset="0"/>
              </a:rPr>
              <a:t> LP, et al. Acute effects using light-emitting diode therapy (LEDT) for muscle function during isometric exercise in asthma patients: A pilot study. </a:t>
            </a:r>
            <a:r>
              <a:rPr lang="en-US" sz="1100" i="1" dirty="0">
                <a:latin typeface="+mj-lt"/>
                <a:ea typeface="Cambria" panose="02040503050406030204" pitchFamily="18" charset="0"/>
              </a:rPr>
              <a:t>BioMed Res Int</a:t>
            </a:r>
            <a:r>
              <a:rPr lang="en-US" sz="1100" dirty="0">
                <a:latin typeface="+mj-lt"/>
                <a:ea typeface="Cambria" panose="02040503050406030204" pitchFamily="18" charset="0"/>
              </a:rPr>
              <a:t>. 2019;29:1-10. </a:t>
            </a:r>
            <a:r>
              <a:rPr lang="en-US" sz="1100" dirty="0" err="1">
                <a:latin typeface="+mj-lt"/>
                <a:ea typeface="Cambria" panose="02040503050406030204" pitchFamily="18" charset="0"/>
              </a:rPr>
              <a:t>doi.org</a:t>
            </a:r>
            <a:r>
              <a:rPr lang="en-US" sz="1100" dirty="0">
                <a:latin typeface="+mj-lt"/>
                <a:ea typeface="Cambria" panose="02040503050406030204" pitchFamily="18" charset="0"/>
              </a:rPr>
              <a:t>/10.1155/2019/7501870.</a:t>
            </a:r>
            <a:endParaRPr lang="en-US" sz="1100" dirty="0">
              <a:latin typeface="+mj-lt"/>
            </a:endParaRPr>
          </a:p>
          <a:p>
            <a:pPr marL="228600" lvl="0" indent="-228600" defTabSz="457200">
              <a:buFont typeface="+mj-lt"/>
              <a:buAutoNum type="arabicPeriod"/>
              <a:defRPr/>
            </a:pPr>
            <a:r>
              <a:rPr lang="en-US" sz="1100" dirty="0">
                <a:latin typeface="+mj-lt"/>
                <a:ea typeface="Cambria" panose="02040503050406030204" pitchFamily="18" charset="0"/>
              </a:rPr>
              <a:t>Miranda EF, Leal-junior E, Marchetti PH, Dal Corso S. Acute effects of light emitting diodes therapy (LEDT) in muscle function during isometric exercise in patients with chronic obstructive pulmonary disease: Preliminary results of a randomized controlled trial. </a:t>
            </a:r>
            <a:r>
              <a:rPr lang="en-US" sz="1100" i="1" dirty="0">
                <a:latin typeface="+mj-lt"/>
                <a:ea typeface="Cambria" panose="02040503050406030204" pitchFamily="18" charset="0"/>
              </a:rPr>
              <a:t>Lasers Med Sci</a:t>
            </a:r>
            <a:r>
              <a:rPr lang="en-US" sz="1100" dirty="0">
                <a:latin typeface="+mj-lt"/>
                <a:ea typeface="Cambria" panose="02040503050406030204" pitchFamily="18" charset="0"/>
              </a:rPr>
              <a:t>. 2014;29(1):359-65. doi:10.1007/s10103-013-1359-5.</a:t>
            </a:r>
            <a:endParaRPr lang="en-US" sz="1100" dirty="0">
              <a:latin typeface="+mj-lt"/>
            </a:endParaRPr>
          </a:p>
          <a:p>
            <a:pPr marL="228600" lvl="0" indent="-228600" defTabSz="457200">
              <a:buFont typeface="+mj-lt"/>
              <a:buAutoNum type="arabicPeriod"/>
              <a:defRPr/>
            </a:pPr>
            <a:r>
              <a:rPr lang="en-US" sz="1100" dirty="0">
                <a:latin typeface="+mj-lt"/>
                <a:ea typeface="Cambria" panose="02040503050406030204" pitchFamily="18" charset="0"/>
              </a:rPr>
              <a:t>Miranda EF, </a:t>
            </a:r>
            <a:r>
              <a:rPr lang="en-US" sz="1100" dirty="0" err="1">
                <a:latin typeface="+mj-lt"/>
                <a:ea typeface="Cambria" panose="02040503050406030204" pitchFamily="18" charset="0"/>
              </a:rPr>
              <a:t>Diniz</a:t>
            </a:r>
            <a:r>
              <a:rPr lang="en-US" sz="1100" dirty="0">
                <a:latin typeface="+mj-lt"/>
                <a:ea typeface="Cambria" panose="02040503050406030204" pitchFamily="18" charset="0"/>
              </a:rPr>
              <a:t> WA, Nogueira Gomes MV, Duarte MF, </a:t>
            </a:r>
            <a:r>
              <a:rPr lang="en-US" sz="1100" dirty="0" err="1">
                <a:latin typeface="+mj-lt"/>
                <a:ea typeface="Cambria" panose="02040503050406030204" pitchFamily="18" charset="0"/>
              </a:rPr>
              <a:t>Tarso</a:t>
            </a:r>
            <a:r>
              <a:rPr lang="en-US" sz="1100" dirty="0">
                <a:latin typeface="+mj-lt"/>
                <a:ea typeface="Cambria" panose="02040503050406030204" pitchFamily="18" charset="0"/>
              </a:rPr>
              <a:t> Camillo P, Pinto Leal-Jr EC. Acute effects of </a:t>
            </a:r>
            <a:r>
              <a:rPr lang="en-US" sz="1100" dirty="0" err="1">
                <a:latin typeface="+mj-lt"/>
                <a:ea typeface="Cambria" panose="02040503050406030204" pitchFamily="18" charset="0"/>
              </a:rPr>
              <a:t>photobiomodulation</a:t>
            </a:r>
            <a:r>
              <a:rPr lang="en-US" sz="1100" dirty="0">
                <a:latin typeface="+mj-lt"/>
                <a:ea typeface="Cambria" panose="02040503050406030204" pitchFamily="18" charset="0"/>
              </a:rPr>
              <a:t> therapy (PBMT) combining laser diodes, light-emitting diodes, and magnetic field in exercise capacity assessed by 6MST in patients with COPD: A crossover, randomized, and triple-blinded clinical trial. </a:t>
            </a:r>
            <a:r>
              <a:rPr lang="en-US" sz="1100" i="1" dirty="0">
                <a:latin typeface="+mj-lt"/>
                <a:ea typeface="Cambria" panose="02040503050406030204" pitchFamily="18" charset="0"/>
              </a:rPr>
              <a:t>Lasers Med Sci</a:t>
            </a:r>
            <a:r>
              <a:rPr lang="en-US" sz="1100" dirty="0">
                <a:latin typeface="+mj-lt"/>
                <a:ea typeface="Cambria" panose="02040503050406030204" pitchFamily="18" charset="0"/>
              </a:rPr>
              <a:t>.2018;1-9. doi:10.1007/s10103-018-2645-z.</a:t>
            </a:r>
          </a:p>
          <a:p>
            <a:pPr marL="228600" lvl="0" indent="-228600" defTabSz="457200">
              <a:buFont typeface="+mj-lt"/>
              <a:buAutoNum type="arabicPeriod"/>
              <a:defRPr/>
            </a:pPr>
            <a:r>
              <a:rPr lang="en-US" sz="1100" dirty="0">
                <a:latin typeface="+mj-lt"/>
                <a:ea typeface="Cambria" panose="02040503050406030204" pitchFamily="18" charset="0"/>
              </a:rPr>
              <a:t>Mohamed AR, Shaban MM. Role of laser acupuncture in chronic respiratory diseases. </a:t>
            </a:r>
            <a:r>
              <a:rPr lang="en-US" sz="1100" i="1" dirty="0">
                <a:latin typeface="+mj-lt"/>
                <a:ea typeface="Cambria" panose="02040503050406030204" pitchFamily="18" charset="0"/>
              </a:rPr>
              <a:t>Egypt J Chest Dis Tuberc</a:t>
            </a:r>
            <a:r>
              <a:rPr lang="en-US" sz="1100" dirty="0">
                <a:latin typeface="+mj-lt"/>
                <a:ea typeface="Cambria" panose="02040503050406030204" pitchFamily="18" charset="0"/>
              </a:rPr>
              <a:t>.2014;63:1065-1070.</a:t>
            </a:r>
          </a:p>
          <a:p>
            <a:pPr marL="228600" lvl="0" indent="-228600" defTabSz="457200">
              <a:buFont typeface="+mj-lt"/>
              <a:buAutoNum type="arabicPeriod"/>
              <a:defRPr/>
            </a:pPr>
            <a:r>
              <a:rPr lang="en-US" sz="1100" dirty="0" err="1">
                <a:latin typeface="+mj-lt"/>
                <a:ea typeface="Cambria" panose="02040503050406030204" pitchFamily="18" charset="0"/>
              </a:rPr>
              <a:t>Luniewski</a:t>
            </a:r>
            <a:r>
              <a:rPr lang="en-US" sz="1100" dirty="0">
                <a:latin typeface="+mj-lt"/>
                <a:ea typeface="Cambria" panose="02040503050406030204" pitchFamily="18" charset="0"/>
              </a:rPr>
              <a:t> J. Impact of low level laser stimulation of BAP (Biologically Active Points) on selected </a:t>
            </a:r>
            <a:r>
              <a:rPr lang="en-US" sz="1100" dirty="0" err="1">
                <a:latin typeface="+mj-lt"/>
                <a:ea typeface="Cambria" panose="02040503050406030204" pitchFamily="18" charset="0"/>
              </a:rPr>
              <a:t>spirometric</a:t>
            </a:r>
            <a:r>
              <a:rPr lang="en-US" sz="1100" dirty="0">
                <a:latin typeface="+mj-lt"/>
                <a:ea typeface="Cambria" panose="02040503050406030204" pitchFamily="18" charset="0"/>
              </a:rPr>
              <a:t> parameters in patients with acute stages of COPD. </a:t>
            </a:r>
            <a:r>
              <a:rPr lang="en-US" sz="1100" i="1" dirty="0" err="1">
                <a:latin typeface="+mj-lt"/>
                <a:ea typeface="Cambria" panose="02040503050406030204" pitchFamily="18" charset="0"/>
              </a:rPr>
              <a:t>Physiother</a:t>
            </a:r>
            <a:r>
              <a:rPr lang="en-US" sz="1100" dirty="0">
                <a:latin typeface="+mj-lt"/>
                <a:ea typeface="Cambria" panose="02040503050406030204" pitchFamily="18" charset="0"/>
              </a:rPr>
              <a:t>. 2019;16(4):11-16. </a:t>
            </a:r>
            <a:r>
              <a:rPr lang="en-US" sz="1100" dirty="0" err="1">
                <a:latin typeface="+mj-lt"/>
                <a:ea typeface="Cambria" panose="02040503050406030204" pitchFamily="18" charset="0"/>
              </a:rPr>
              <a:t>doi</a:t>
            </a:r>
            <a:r>
              <a:rPr lang="en-US" sz="1100" dirty="0">
                <a:latin typeface="+mj-lt"/>
                <a:ea typeface="Cambria" panose="02040503050406030204" pitchFamily="18" charset="0"/>
              </a:rPr>
              <a:t>: 10.2478/v10109-009-0033-8.</a:t>
            </a:r>
            <a:endParaRPr lang="en-US" sz="1100" dirty="0">
              <a:latin typeface="+mj-lt"/>
            </a:endParaRPr>
          </a:p>
          <a:p>
            <a:pPr marL="230188" lvl="0" indent="-211138">
              <a:buFont typeface="+mj-lt"/>
              <a:buAutoNum type="arabicPeriod"/>
            </a:pPr>
            <a:endParaRPr lang="en-US" sz="1050" dirty="0"/>
          </a:p>
          <a:p>
            <a:pPr lvl="0"/>
            <a:endParaRPr lang="en-US" sz="1050" dirty="0"/>
          </a:p>
        </p:txBody>
      </p:sp>
      <p:sp>
        <p:nvSpPr>
          <p:cNvPr id="3" name="TextBox 2"/>
          <p:cNvSpPr txBox="1"/>
          <p:nvPr/>
        </p:nvSpPr>
        <p:spPr>
          <a:xfrm>
            <a:off x="28651630" y="13040364"/>
            <a:ext cx="184666" cy="369332"/>
          </a:xfrm>
          <a:prstGeom prst="rect">
            <a:avLst/>
          </a:prstGeom>
          <a:noFill/>
        </p:spPr>
        <p:txBody>
          <a:bodyPr wrap="none" rtlCol="0">
            <a:spAutoFit/>
          </a:bodyPr>
          <a:lstStyle/>
          <a:p>
            <a:endParaRPr lang="en-US"/>
          </a:p>
        </p:txBody>
      </p:sp>
      <p:sp>
        <p:nvSpPr>
          <p:cNvPr id="26" name="Rectangle: Rounded Corners 25">
            <a:extLst>
              <a:ext uri="{FF2B5EF4-FFF2-40B4-BE49-F238E27FC236}">
                <a16:creationId xmlns:a16="http://schemas.microsoft.com/office/drawing/2014/main" id="{2E292E71-27AF-46E4-B45C-E4A67BC9DFD7}"/>
              </a:ext>
            </a:extLst>
          </p:cNvPr>
          <p:cNvSpPr/>
          <p:nvPr/>
        </p:nvSpPr>
        <p:spPr>
          <a:xfrm>
            <a:off x="2554705" y="371437"/>
            <a:ext cx="22322590" cy="2143685"/>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0"/>
              <a:solidFill>
                <a:schemeClr val="tx1"/>
              </a:solidFill>
              <a:effectLst>
                <a:outerShdw blurRad="38100" dist="19050" dir="2700000" algn="tl" rotWithShape="0">
                  <a:schemeClr val="dk1">
                    <a:alpha val="40000"/>
                  </a:schemeClr>
                </a:outerShdw>
              </a:effectLst>
            </a:endParaRPr>
          </a:p>
        </p:txBody>
      </p:sp>
      <p:pic>
        <p:nvPicPr>
          <p:cNvPr id="5" name="Picture 4">
            <a:extLst>
              <a:ext uri="{FF2B5EF4-FFF2-40B4-BE49-F238E27FC236}">
                <a16:creationId xmlns:a16="http://schemas.microsoft.com/office/drawing/2014/main" id="{8E29143C-8FE7-4A06-BB58-E85FF1757B00}"/>
              </a:ext>
            </a:extLst>
          </p:cNvPr>
          <p:cNvPicPr>
            <a:picLocks noChangeAspect="1"/>
          </p:cNvPicPr>
          <p:nvPr/>
        </p:nvPicPr>
        <p:blipFill>
          <a:blip r:embed="rId3"/>
          <a:stretch>
            <a:fillRect/>
          </a:stretch>
        </p:blipFill>
        <p:spPr>
          <a:xfrm>
            <a:off x="437816" y="0"/>
            <a:ext cx="2076784" cy="2752242"/>
          </a:xfrm>
          <a:prstGeom prst="rect">
            <a:avLst/>
          </a:prstGeom>
        </p:spPr>
      </p:pic>
      <p:pic>
        <p:nvPicPr>
          <p:cNvPr id="38" name="Picture 37">
            <a:extLst>
              <a:ext uri="{FF2B5EF4-FFF2-40B4-BE49-F238E27FC236}">
                <a16:creationId xmlns:a16="http://schemas.microsoft.com/office/drawing/2014/main" id="{AA3E564A-C2F5-4A92-BD88-6DDFD07F1E72}"/>
              </a:ext>
            </a:extLst>
          </p:cNvPr>
          <p:cNvPicPr>
            <a:picLocks noChangeAspect="1"/>
          </p:cNvPicPr>
          <p:nvPr/>
        </p:nvPicPr>
        <p:blipFill>
          <a:blip r:embed="rId3"/>
          <a:stretch>
            <a:fillRect/>
          </a:stretch>
        </p:blipFill>
        <p:spPr>
          <a:xfrm>
            <a:off x="24917400" y="0"/>
            <a:ext cx="2076784" cy="2752242"/>
          </a:xfrm>
          <a:prstGeom prst="rect">
            <a:avLst/>
          </a:prstGeom>
        </p:spPr>
      </p:pic>
      <p:sp>
        <p:nvSpPr>
          <p:cNvPr id="1045" name="TextBox 1044"/>
          <p:cNvSpPr txBox="1"/>
          <p:nvPr/>
        </p:nvSpPr>
        <p:spPr>
          <a:xfrm>
            <a:off x="2743200" y="304800"/>
            <a:ext cx="21793200" cy="2298502"/>
          </a:xfrm>
          <a:prstGeom prst="roundRect">
            <a:avLst/>
          </a:prstGeom>
          <a:noFill/>
        </p:spPr>
        <p:txBody>
          <a:bodyPr wrap="square" rtlCol="0">
            <a:spAutoFit/>
          </a:bodyPr>
          <a:lstStyle/>
          <a:p>
            <a:pPr algn="ctr"/>
            <a:r>
              <a:rPr lang="en-US" sz="3700" b="1" dirty="0">
                <a:latin typeface="Georgia" panose="02040502050405020303" pitchFamily="18" charset="0"/>
              </a:rPr>
              <a:t>The Effects of </a:t>
            </a:r>
            <a:r>
              <a:rPr lang="en-US" sz="3700" b="1" dirty="0" err="1">
                <a:latin typeface="Georgia" panose="02040502050405020303" pitchFamily="18" charset="0"/>
              </a:rPr>
              <a:t>Photobiomodulation</a:t>
            </a:r>
            <a:r>
              <a:rPr lang="en-US" sz="3700" b="1" dirty="0">
                <a:latin typeface="Georgia" panose="02040502050405020303" pitchFamily="18" charset="0"/>
              </a:rPr>
              <a:t> on Cardiorespiratory Endurance in Adults with Chronic Obstructive Pulmonary Disease: A Systematic Review</a:t>
            </a:r>
          </a:p>
          <a:p>
            <a:pPr algn="ctr"/>
            <a:r>
              <a:rPr lang="en-US" sz="2900" dirty="0"/>
              <a:t> Natalia </a:t>
            </a:r>
            <a:r>
              <a:rPr lang="en-US" sz="2900" dirty="0" err="1"/>
              <a:t>Kucharska</a:t>
            </a:r>
            <a:r>
              <a:rPr lang="en-US" sz="2900" dirty="0"/>
              <a:t> SPT; Lauren </a:t>
            </a:r>
            <a:r>
              <a:rPr lang="en-US" sz="2900" dirty="0" err="1"/>
              <a:t>Turrisi</a:t>
            </a:r>
            <a:r>
              <a:rPr lang="en-US" sz="2900" dirty="0"/>
              <a:t> SPT; Julia Franco SPT; Sarah Murphy SPT; Dr. Renee Hakim PT, PhD, NCS; Dr. Anthony </a:t>
            </a:r>
            <a:r>
              <a:rPr lang="en-US" sz="2900" dirty="0" err="1"/>
              <a:t>Carusotto</a:t>
            </a:r>
            <a:r>
              <a:rPr lang="en-US" sz="2900" dirty="0"/>
              <a:t> PT, DPT</a:t>
            </a:r>
          </a:p>
          <a:p>
            <a:pPr algn="ctr"/>
            <a:r>
              <a:rPr lang="en-US" sz="2600" dirty="0"/>
              <a:t>Department of Physical Therapy, The University of Scranton, Scranton, PA</a:t>
            </a:r>
          </a:p>
        </p:txBody>
      </p:sp>
      <p:sp>
        <p:nvSpPr>
          <p:cNvPr id="42" name="Freeform 3">
            <a:extLst>
              <a:ext uri="{FF2B5EF4-FFF2-40B4-BE49-F238E27FC236}">
                <a16:creationId xmlns:a16="http://schemas.microsoft.com/office/drawing/2014/main" id="{C89A65A1-4ACB-451D-9E6C-5D5536ADF63D}"/>
              </a:ext>
            </a:extLst>
          </p:cNvPr>
          <p:cNvSpPr/>
          <p:nvPr/>
        </p:nvSpPr>
        <p:spPr>
          <a:xfrm>
            <a:off x="381000" y="2819400"/>
            <a:ext cx="7772400" cy="533400"/>
          </a:xfrm>
          <a:custGeom>
            <a:avLst/>
            <a:gdLst>
              <a:gd name="connsiteX0" fmla="*/ 6350 w 7886700"/>
              <a:gd name="connsiteY0" fmla="*/ 468312 h 474662"/>
              <a:gd name="connsiteX1" fmla="*/ 7880350 w 7886700"/>
              <a:gd name="connsiteY1" fmla="*/ 468312 h 474662"/>
              <a:gd name="connsiteX2" fmla="*/ 7880350 w 7886700"/>
              <a:gd name="connsiteY2" fmla="*/ 6350 h 474662"/>
              <a:gd name="connsiteX3" fmla="*/ 6350 w 7886700"/>
              <a:gd name="connsiteY3" fmla="*/ 6350 h 474662"/>
              <a:gd name="connsiteX4" fmla="*/ 6350 w 7886700"/>
              <a:gd name="connsiteY4" fmla="*/ 468312 h 47466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86700" h="474662">
                <a:moveTo>
                  <a:pt x="6350" y="468312"/>
                </a:moveTo>
                <a:lnTo>
                  <a:pt x="7880350" y="468312"/>
                </a:lnTo>
                <a:lnTo>
                  <a:pt x="7880350" y="6350"/>
                </a:lnTo>
                <a:lnTo>
                  <a:pt x="6350" y="6350"/>
                </a:lnTo>
                <a:lnTo>
                  <a:pt x="6350" y="468312"/>
                </a:lnTo>
              </a:path>
            </a:pathLst>
          </a:custGeom>
          <a:no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0000"/>
                </a:solidFill>
                <a:latin typeface="Verdana" panose="020B0604030504040204" pitchFamily="34" charset="0"/>
                <a:ea typeface="Verdana" panose="020B0604030504040204" pitchFamily="34" charset="0"/>
              </a:rPr>
              <a:t>Introduction/Purpose</a:t>
            </a:r>
            <a:endParaRPr lang="zh-CN" altLang="en-US" sz="3200" b="1" dirty="0">
              <a:solidFill>
                <a:srgbClr val="000000"/>
              </a:solidFill>
              <a:latin typeface="Verdana" panose="020B0604030504040204" pitchFamily="34" charset="0"/>
            </a:endParaRPr>
          </a:p>
        </p:txBody>
      </p:sp>
      <p:sp>
        <p:nvSpPr>
          <p:cNvPr id="30" name="Rectangle 3">
            <a:extLst>
              <a:ext uri="{FF2B5EF4-FFF2-40B4-BE49-F238E27FC236}">
                <a16:creationId xmlns:a16="http://schemas.microsoft.com/office/drawing/2014/main" id="{3ECDFFB4-37F8-4CA2-A2A3-9C4ADF1D9F93}"/>
              </a:ext>
            </a:extLst>
          </p:cNvPr>
          <p:cNvSpPr>
            <a:spLocks noChangeArrowheads="1"/>
          </p:cNvSpPr>
          <p:nvPr/>
        </p:nvSpPr>
        <p:spPr bwMode="auto">
          <a:xfrm>
            <a:off x="533400" y="3429000"/>
            <a:ext cx="7487438" cy="410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spAutoFit/>
          </a:bodyPr>
          <a:lstStyle/>
          <a:p>
            <a:pPr lvl="0"/>
            <a:r>
              <a:rPr lang="en-US" sz="2250" dirty="0"/>
              <a:t>Chronic Obstructive Pulmonary Disease (COPD) affects millions of Americans and is the 3rd leading cause of disease related deaths in the US.</a:t>
            </a:r>
            <a:r>
              <a:rPr lang="en-US" sz="2250" baseline="30000" dirty="0"/>
              <a:t>1</a:t>
            </a:r>
            <a:r>
              <a:rPr lang="en-US" sz="2250" dirty="0"/>
              <a:t> People with COPD experience symptoms of dyspnea, muscle weakness, and decreased endurance.</a:t>
            </a:r>
            <a:r>
              <a:rPr lang="en-US" sz="2250" baseline="30000" dirty="0"/>
              <a:t>1-2</a:t>
            </a:r>
            <a:r>
              <a:rPr lang="en-US" sz="2250" dirty="0"/>
              <a:t> </a:t>
            </a:r>
            <a:r>
              <a:rPr lang="en-US" sz="2250" dirty="0" err="1"/>
              <a:t>Photobiomodulation</a:t>
            </a:r>
            <a:r>
              <a:rPr lang="en-US" sz="2250" dirty="0"/>
              <a:t> (PBM) utilizes laser therapy (LT) and/or light-emitting diode therapy (LEDT) to remove blood lactate, enhance vasodilation, and increase muscle ATP. As a result, PBM inhibits muscle fatigue and oxidative stress in the muscle to improve cardiorespiratory endurance (CRE).</a:t>
            </a:r>
            <a:r>
              <a:rPr lang="en-US" sz="2250" baseline="30000" dirty="0"/>
              <a:t>3-4</a:t>
            </a:r>
            <a:r>
              <a:rPr lang="en-US" sz="2250" dirty="0"/>
              <a:t> The purpose of this systematic review is to determine the effects of PBM on</a:t>
            </a:r>
          </a:p>
          <a:p>
            <a:pPr lvl="0"/>
            <a:r>
              <a:rPr lang="en-US" sz="2250" dirty="0"/>
              <a:t>CRE in adults with COPD.</a:t>
            </a:r>
            <a:br>
              <a:rPr kumimoji="0" lang="en-US" altLang="en-US" sz="1950" b="0" i="0" u="none" strike="noStrike" cap="none" normalizeH="0" baseline="0" dirty="0">
                <a:ln>
                  <a:noFill/>
                </a:ln>
                <a:solidFill>
                  <a:schemeClr val="tx1"/>
                </a:solidFill>
                <a:effectLst/>
                <a:latin typeface="Arial" panose="020B0604020202020204" pitchFamily="34" charset="0"/>
              </a:rPr>
            </a:br>
            <a:endParaRPr kumimoji="0" lang="en-US" altLang="en-US" sz="1950" b="0" i="0" u="none" strike="noStrike" cap="none" normalizeH="0" baseline="0" dirty="0">
              <a:ln>
                <a:noFill/>
              </a:ln>
              <a:solidFill>
                <a:schemeClr val="tx1"/>
              </a:solidFill>
              <a:effectLst/>
              <a:latin typeface="Arial" panose="020B0604020202020204" pitchFamily="34" charset="0"/>
            </a:endParaRPr>
          </a:p>
        </p:txBody>
      </p:sp>
      <p:sp>
        <p:nvSpPr>
          <p:cNvPr id="73" name="TextBox 72"/>
          <p:cNvSpPr txBox="1"/>
          <p:nvPr/>
        </p:nvSpPr>
        <p:spPr>
          <a:xfrm>
            <a:off x="8915400" y="11811000"/>
            <a:ext cx="9601200" cy="584776"/>
          </a:xfrm>
          <a:prstGeom prst="rect">
            <a:avLst/>
          </a:prstGeom>
          <a:noFill/>
        </p:spPr>
        <p:txBody>
          <a:bodyPr wrap="square" rtlCol="0">
            <a:spAutoFit/>
          </a:bodyPr>
          <a:lstStyle/>
          <a:p>
            <a:pPr algn="ctr"/>
            <a:r>
              <a:rPr lang="en-US" sz="3200" b="1" dirty="0">
                <a:solidFill>
                  <a:srgbClr val="FFFFFF"/>
                </a:solidFill>
                <a:latin typeface="Verdana" panose="020B0604030504040204" pitchFamily="34" charset="0"/>
                <a:ea typeface="Verdana" panose="020B0604030504040204" pitchFamily="34" charset="0"/>
                <a:cs typeface="Georgia"/>
              </a:rPr>
              <a:t>PRISMA</a:t>
            </a:r>
          </a:p>
        </p:txBody>
      </p:sp>
      <p:sp>
        <p:nvSpPr>
          <p:cNvPr id="41" name="Freeform 3">
            <a:extLst>
              <a:ext uri="{FF2B5EF4-FFF2-40B4-BE49-F238E27FC236}">
                <a16:creationId xmlns:a16="http://schemas.microsoft.com/office/drawing/2014/main" id="{C89A65A1-4ACB-451D-9E6C-5D5536ADF63D}"/>
              </a:ext>
            </a:extLst>
          </p:cNvPr>
          <p:cNvSpPr/>
          <p:nvPr/>
        </p:nvSpPr>
        <p:spPr>
          <a:xfrm>
            <a:off x="0" y="10134600"/>
            <a:ext cx="8001454" cy="457200"/>
          </a:xfrm>
          <a:custGeom>
            <a:avLst/>
            <a:gdLst>
              <a:gd name="connsiteX0" fmla="*/ 6350 w 7886700"/>
              <a:gd name="connsiteY0" fmla="*/ 468312 h 474662"/>
              <a:gd name="connsiteX1" fmla="*/ 7880350 w 7886700"/>
              <a:gd name="connsiteY1" fmla="*/ 468312 h 474662"/>
              <a:gd name="connsiteX2" fmla="*/ 7880350 w 7886700"/>
              <a:gd name="connsiteY2" fmla="*/ 6350 h 474662"/>
              <a:gd name="connsiteX3" fmla="*/ 6350 w 7886700"/>
              <a:gd name="connsiteY3" fmla="*/ 6350 h 474662"/>
              <a:gd name="connsiteX4" fmla="*/ 6350 w 7886700"/>
              <a:gd name="connsiteY4" fmla="*/ 468312 h 47466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86700" h="474662">
                <a:moveTo>
                  <a:pt x="6350" y="468312"/>
                </a:moveTo>
                <a:lnTo>
                  <a:pt x="7880350" y="468312"/>
                </a:lnTo>
                <a:lnTo>
                  <a:pt x="7880350" y="6350"/>
                </a:lnTo>
                <a:lnTo>
                  <a:pt x="6350" y="6350"/>
                </a:lnTo>
                <a:lnTo>
                  <a:pt x="6350" y="468312"/>
                </a:lnTo>
              </a:path>
            </a:pathLst>
          </a:custGeom>
          <a:no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solidFill>
                  <a:srgbClr val="000000"/>
                </a:solidFill>
                <a:latin typeface="Georgia" panose="02040502050405020303" pitchFamily="18" charset="0"/>
              </a:rPr>
              <a:t>Materials/Methods</a:t>
            </a:r>
            <a:endParaRPr lang="zh-CN" altLang="en-US" sz="3600" b="1" dirty="0">
              <a:solidFill>
                <a:srgbClr val="000000"/>
              </a:solidFill>
              <a:latin typeface="Georgia" panose="02040502050405020303" pitchFamily="18" charset="0"/>
            </a:endParaRPr>
          </a:p>
        </p:txBody>
      </p:sp>
      <p:sp>
        <p:nvSpPr>
          <p:cNvPr id="47" name="Rounded Rectangle 46"/>
          <p:cNvSpPr/>
          <p:nvPr/>
        </p:nvSpPr>
        <p:spPr>
          <a:xfrm>
            <a:off x="8915400" y="12496800"/>
            <a:ext cx="9601200" cy="53340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fontAlgn="base">
              <a:spcBef>
                <a:spcPct val="0"/>
              </a:spcBef>
              <a:spcAft>
                <a:spcPct val="0"/>
              </a:spcAft>
            </a:pPr>
            <a:r>
              <a:rPr lang="en-US" sz="2400" dirty="0">
                <a:solidFill>
                  <a:schemeClr val="tx1"/>
                </a:solidFill>
                <a:latin typeface="+mj-lt"/>
                <a:ea typeface="Times New Roman" charset="0"/>
                <a:cs typeface="Georgia"/>
              </a:rPr>
              <a:t>Records identified through database searching: (n = </a:t>
            </a:r>
            <a:r>
              <a:rPr lang="en-US" sz="2400" b="1" dirty="0">
                <a:solidFill>
                  <a:schemeClr val="tx1"/>
                </a:solidFill>
                <a:latin typeface="+mj-lt"/>
                <a:ea typeface="Times New Roman" charset="0"/>
                <a:cs typeface="Georgia"/>
              </a:rPr>
              <a:t>697</a:t>
            </a:r>
            <a:r>
              <a:rPr lang="en-US" sz="2400" dirty="0">
                <a:solidFill>
                  <a:schemeClr val="tx1"/>
                </a:solidFill>
                <a:latin typeface="+mj-lt"/>
                <a:ea typeface="Times New Roman" charset="0"/>
                <a:cs typeface="Georgia"/>
              </a:rPr>
              <a:t>)</a:t>
            </a:r>
          </a:p>
        </p:txBody>
      </p:sp>
      <p:sp>
        <p:nvSpPr>
          <p:cNvPr id="48" name="Rounded Rectangle 47"/>
          <p:cNvSpPr/>
          <p:nvPr/>
        </p:nvSpPr>
        <p:spPr>
          <a:xfrm>
            <a:off x="8915400" y="13868400"/>
            <a:ext cx="9601200" cy="83820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fontAlgn="base">
              <a:spcBef>
                <a:spcPct val="0"/>
              </a:spcBef>
              <a:spcAft>
                <a:spcPct val="0"/>
              </a:spcAft>
            </a:pPr>
            <a:r>
              <a:rPr lang="en-US" sz="2400" dirty="0">
                <a:solidFill>
                  <a:srgbClr val="000000"/>
                </a:solidFill>
                <a:latin typeface="+mj-lt"/>
                <a:ea typeface="Times New Roman" charset="0"/>
                <a:cs typeface="Georgia"/>
              </a:rPr>
              <a:t>Records excluded after screening by</a:t>
            </a:r>
          </a:p>
          <a:p>
            <a:pPr lvl="0" algn="ctr" fontAlgn="base">
              <a:spcBef>
                <a:spcPct val="0"/>
              </a:spcBef>
              <a:spcAft>
                <a:spcPct val="0"/>
              </a:spcAft>
            </a:pPr>
            <a:r>
              <a:rPr lang="en-US" sz="2400" dirty="0">
                <a:solidFill>
                  <a:srgbClr val="000000"/>
                </a:solidFill>
                <a:latin typeface="+mj-lt"/>
                <a:ea typeface="Times New Roman" charset="0"/>
                <a:cs typeface="Georgia"/>
              </a:rPr>
              <a:t> title, abstract, design and language: (n = </a:t>
            </a:r>
            <a:r>
              <a:rPr lang="en-US" sz="2400" b="1" dirty="0">
                <a:solidFill>
                  <a:srgbClr val="000000"/>
                </a:solidFill>
                <a:latin typeface="+mj-lt"/>
                <a:ea typeface="Times New Roman" charset="0"/>
                <a:cs typeface="Georgia"/>
              </a:rPr>
              <a:t>653</a:t>
            </a:r>
            <a:r>
              <a:rPr lang="en-US" sz="2400" dirty="0">
                <a:solidFill>
                  <a:srgbClr val="000000"/>
                </a:solidFill>
                <a:latin typeface="+mj-lt"/>
                <a:ea typeface="Times New Roman" charset="0"/>
                <a:cs typeface="Georgia"/>
              </a:rPr>
              <a:t>)</a:t>
            </a:r>
            <a:endParaRPr lang="en-US" sz="2400" dirty="0">
              <a:solidFill>
                <a:schemeClr val="tx1"/>
              </a:solidFill>
              <a:latin typeface="+mj-lt"/>
              <a:ea typeface="Times New Roman" charset="0"/>
              <a:cs typeface="Georgia"/>
            </a:endParaRPr>
          </a:p>
        </p:txBody>
      </p:sp>
      <p:sp>
        <p:nvSpPr>
          <p:cNvPr id="49" name="Rounded Rectangle 48"/>
          <p:cNvSpPr/>
          <p:nvPr/>
        </p:nvSpPr>
        <p:spPr>
          <a:xfrm>
            <a:off x="8915400" y="15544800"/>
            <a:ext cx="9601200" cy="53340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fontAlgn="base">
              <a:spcBef>
                <a:spcPct val="0"/>
              </a:spcBef>
              <a:spcAft>
                <a:spcPct val="0"/>
              </a:spcAft>
            </a:pPr>
            <a:r>
              <a:rPr lang="en-US" sz="2400" dirty="0">
                <a:solidFill>
                  <a:srgbClr val="000000"/>
                </a:solidFill>
                <a:latin typeface="+mj-lt"/>
                <a:ea typeface="Times New Roman" charset="0"/>
                <a:cs typeface="Georgia"/>
              </a:rPr>
              <a:t>Studies included: (n = </a:t>
            </a:r>
            <a:r>
              <a:rPr lang="en-US" sz="2400" b="1" dirty="0">
                <a:solidFill>
                  <a:srgbClr val="000000"/>
                </a:solidFill>
                <a:latin typeface="+mj-lt"/>
                <a:ea typeface="Times New Roman" charset="0"/>
                <a:cs typeface="Georgia"/>
              </a:rPr>
              <a:t>6</a:t>
            </a:r>
            <a:r>
              <a:rPr lang="en-US" sz="2400" dirty="0">
                <a:solidFill>
                  <a:srgbClr val="000000"/>
                </a:solidFill>
                <a:latin typeface="+mj-lt"/>
                <a:ea typeface="Times New Roman" charset="0"/>
                <a:cs typeface="Georgia"/>
              </a:rPr>
              <a:t>)</a:t>
            </a:r>
          </a:p>
        </p:txBody>
      </p:sp>
      <p:sp>
        <p:nvSpPr>
          <p:cNvPr id="52" name="Rounded Rectangle 51"/>
          <p:cNvSpPr/>
          <p:nvPr/>
        </p:nvSpPr>
        <p:spPr>
          <a:xfrm>
            <a:off x="8915400" y="14859000"/>
            <a:ext cx="9601200" cy="53340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fontAlgn="base">
              <a:spcBef>
                <a:spcPct val="0"/>
              </a:spcBef>
              <a:spcAft>
                <a:spcPct val="0"/>
              </a:spcAft>
            </a:pPr>
            <a:r>
              <a:rPr lang="en-US" sz="2400" dirty="0">
                <a:solidFill>
                  <a:srgbClr val="000000"/>
                </a:solidFill>
                <a:latin typeface="+mj-lt"/>
                <a:ea typeface="Times New Roman" charset="0"/>
                <a:cs typeface="Georgia"/>
              </a:rPr>
              <a:t>Full-text articles assessed for eligibility: (n = </a:t>
            </a:r>
            <a:r>
              <a:rPr lang="en-US" sz="2400" b="1" dirty="0">
                <a:solidFill>
                  <a:srgbClr val="000000"/>
                </a:solidFill>
                <a:latin typeface="+mj-lt"/>
                <a:ea typeface="Times New Roman" charset="0"/>
                <a:cs typeface="Georgia"/>
              </a:rPr>
              <a:t>10</a:t>
            </a:r>
            <a:r>
              <a:rPr lang="en-US" sz="2400" dirty="0">
                <a:solidFill>
                  <a:srgbClr val="000000"/>
                </a:solidFill>
                <a:latin typeface="+mj-lt"/>
                <a:ea typeface="Times New Roman" charset="0"/>
                <a:cs typeface="Georgia"/>
              </a:rPr>
              <a:t>)</a:t>
            </a:r>
          </a:p>
        </p:txBody>
      </p:sp>
      <p:sp>
        <p:nvSpPr>
          <p:cNvPr id="55" name="Rounded Rectangle 54"/>
          <p:cNvSpPr/>
          <p:nvPr/>
        </p:nvSpPr>
        <p:spPr>
          <a:xfrm>
            <a:off x="8915400" y="13182600"/>
            <a:ext cx="9601200" cy="53340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fontAlgn="base">
              <a:spcBef>
                <a:spcPct val="0"/>
              </a:spcBef>
              <a:spcAft>
                <a:spcPct val="0"/>
              </a:spcAft>
            </a:pPr>
            <a:r>
              <a:rPr lang="en-US" sz="2400" dirty="0">
                <a:solidFill>
                  <a:schemeClr val="tx1"/>
                </a:solidFill>
                <a:latin typeface="+mj-lt"/>
                <a:ea typeface="Times New Roman" charset="0"/>
                <a:cs typeface="Georgia"/>
              </a:rPr>
              <a:t>Records after duplicates removed:</a:t>
            </a:r>
            <a:r>
              <a:rPr lang="en-US" sz="2400" dirty="0">
                <a:latin typeface="+mj-lt"/>
                <a:ea typeface="Times New Roman" charset="0"/>
                <a:cs typeface="Georgia"/>
              </a:rPr>
              <a:t> </a:t>
            </a:r>
            <a:r>
              <a:rPr lang="en-US" sz="2400" dirty="0">
                <a:solidFill>
                  <a:schemeClr val="tx1"/>
                </a:solidFill>
                <a:latin typeface="+mj-lt"/>
                <a:ea typeface="Times New Roman" charset="0"/>
                <a:cs typeface="Georgia"/>
              </a:rPr>
              <a:t>(n = </a:t>
            </a:r>
            <a:r>
              <a:rPr lang="en-US" sz="2400" b="1" dirty="0">
                <a:solidFill>
                  <a:schemeClr val="tx1"/>
                </a:solidFill>
                <a:latin typeface="+mj-lt"/>
                <a:ea typeface="Times New Roman" charset="0"/>
                <a:cs typeface="Georgia"/>
              </a:rPr>
              <a:t>663</a:t>
            </a:r>
            <a:r>
              <a:rPr lang="en-US" sz="2400" dirty="0">
                <a:solidFill>
                  <a:schemeClr val="tx1"/>
                </a:solidFill>
                <a:latin typeface="+mj-lt"/>
                <a:ea typeface="Times New Roman" charset="0"/>
                <a:cs typeface="Georgia"/>
              </a:rPr>
              <a:t>)</a:t>
            </a:r>
          </a:p>
        </p:txBody>
      </p:sp>
      <p:sp>
        <p:nvSpPr>
          <p:cNvPr id="70" name="Down Arrow 69"/>
          <p:cNvSpPr/>
          <p:nvPr/>
        </p:nvSpPr>
        <p:spPr>
          <a:xfrm>
            <a:off x="17678400" y="13639800"/>
            <a:ext cx="381000" cy="457200"/>
          </a:xfrm>
          <a:prstGeom prst="downArrow">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sp>
      <p:sp>
        <p:nvSpPr>
          <p:cNvPr id="54" name="Down Arrow 53"/>
          <p:cNvSpPr/>
          <p:nvPr/>
        </p:nvSpPr>
        <p:spPr>
          <a:xfrm>
            <a:off x="17678400" y="12954000"/>
            <a:ext cx="381000" cy="457200"/>
          </a:xfrm>
          <a:prstGeom prst="downArrow">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sp>
      <p:sp>
        <p:nvSpPr>
          <p:cNvPr id="72" name="Down Arrow 71"/>
          <p:cNvSpPr/>
          <p:nvPr/>
        </p:nvSpPr>
        <p:spPr>
          <a:xfrm>
            <a:off x="17678400" y="15316200"/>
            <a:ext cx="381000" cy="457200"/>
          </a:xfrm>
          <a:prstGeom prst="downArrow">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sp>
      <p:sp>
        <p:nvSpPr>
          <p:cNvPr id="71" name="Down Arrow 70"/>
          <p:cNvSpPr/>
          <p:nvPr/>
        </p:nvSpPr>
        <p:spPr>
          <a:xfrm>
            <a:off x="17678400" y="14630400"/>
            <a:ext cx="381000" cy="457200"/>
          </a:xfrm>
          <a:prstGeom prst="downArrow">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sp>
      <p:sp>
        <p:nvSpPr>
          <p:cNvPr id="58" name="Freeform 3"/>
          <p:cNvSpPr/>
          <p:nvPr/>
        </p:nvSpPr>
        <p:spPr>
          <a:xfrm>
            <a:off x="381000" y="8001000"/>
            <a:ext cx="7772400" cy="4208676"/>
          </a:xfrm>
          <a:custGeom>
            <a:avLst/>
            <a:gdLst>
              <a:gd name="connsiteX0" fmla="*/ 0 w 7848600"/>
              <a:gd name="connsiteY0" fmla="*/ 5294249 h 5294249"/>
              <a:gd name="connsiteX1" fmla="*/ 7848600 w 7848600"/>
              <a:gd name="connsiteY1" fmla="*/ 5294249 h 5294249"/>
              <a:gd name="connsiteX2" fmla="*/ 7848600 w 7848600"/>
              <a:gd name="connsiteY2" fmla="*/ 0 h 5294249"/>
              <a:gd name="connsiteX3" fmla="*/ 0 w 7848600"/>
              <a:gd name="connsiteY3" fmla="*/ 0 h 5294249"/>
              <a:gd name="connsiteX4" fmla="*/ 0 w 7848600"/>
              <a:gd name="connsiteY4" fmla="*/ 5294249 h 529424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48600" h="5294249">
                <a:moveTo>
                  <a:pt x="0" y="5294249"/>
                </a:moveTo>
                <a:lnTo>
                  <a:pt x="7848600" y="5294249"/>
                </a:lnTo>
                <a:lnTo>
                  <a:pt x="7848600" y="0"/>
                </a:lnTo>
                <a:lnTo>
                  <a:pt x="0" y="0"/>
                </a:lnTo>
                <a:lnTo>
                  <a:pt x="0" y="5294249"/>
                </a:lnTo>
              </a:path>
            </a:pathLst>
          </a:custGeom>
          <a:solidFill>
            <a:srgbClr val="FFFCF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2000" dirty="0">
              <a:solidFill>
                <a:schemeClr val="tx1"/>
              </a:solidFill>
            </a:endParaRPr>
          </a:p>
          <a:p>
            <a:endParaRPr lang="en-US" altLang="zh-CN" sz="2200" dirty="0">
              <a:solidFill>
                <a:schemeClr val="tx1"/>
              </a:solidFill>
            </a:endParaRPr>
          </a:p>
          <a:p>
            <a:endParaRPr lang="en-US" altLang="zh-CN" sz="2200" dirty="0">
              <a:solidFill>
                <a:schemeClr val="tx1"/>
              </a:solidFill>
            </a:endParaRPr>
          </a:p>
          <a:p>
            <a:endParaRPr lang="en-US" altLang="zh-CN" sz="2200" dirty="0">
              <a:solidFill>
                <a:schemeClr val="tx1"/>
              </a:solidFill>
            </a:endParaRPr>
          </a:p>
          <a:p>
            <a:pPr algn="just"/>
            <a:endParaRPr lang="en-US" sz="2400" dirty="0">
              <a:solidFill>
                <a:schemeClr val="tx1"/>
              </a:solidFill>
            </a:endParaRPr>
          </a:p>
          <a:p>
            <a:endParaRPr lang="en-US" sz="2400" dirty="0">
              <a:solidFill>
                <a:schemeClr val="tx1"/>
              </a:solidFill>
            </a:endParaRPr>
          </a:p>
          <a:p>
            <a:endParaRPr lang="en-US" altLang="zh-CN" sz="2400" dirty="0">
              <a:solidFill>
                <a:schemeClr val="tx1"/>
              </a:solidFill>
            </a:endParaRPr>
          </a:p>
          <a:p>
            <a:endParaRPr lang="en-US" altLang="zh-CN" sz="2400" dirty="0">
              <a:solidFill>
                <a:schemeClr val="tx1"/>
              </a:solidFill>
            </a:endParaRPr>
          </a:p>
        </p:txBody>
      </p:sp>
      <p:sp>
        <p:nvSpPr>
          <p:cNvPr id="60" name="Rectangle 3">
            <a:extLst>
              <a:ext uri="{FF2B5EF4-FFF2-40B4-BE49-F238E27FC236}">
                <a16:creationId xmlns:a16="http://schemas.microsoft.com/office/drawing/2014/main" id="{3ECDFFB4-37F8-4CA2-A2A3-9C4ADF1D9F93}"/>
              </a:ext>
            </a:extLst>
          </p:cNvPr>
          <p:cNvSpPr>
            <a:spLocks noChangeArrowheads="1"/>
          </p:cNvSpPr>
          <p:nvPr/>
        </p:nvSpPr>
        <p:spPr bwMode="auto">
          <a:xfrm>
            <a:off x="533400" y="8031063"/>
            <a:ext cx="7488936"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spAutoFit/>
          </a:bodyPr>
          <a:lstStyle/>
          <a:p>
            <a:pPr marL="0" lvl="1" algn="just"/>
            <a:r>
              <a:rPr lang="en-US" sz="2250" dirty="0"/>
              <a:t>Four electronic databases (CINAHL, ProQuest, PubMed, ScienceDirect) were systematically searched using search terms: (COPD OR “chronic obstructive pulmonary disease” OR “obstructive disease”) AND (</a:t>
            </a:r>
            <a:r>
              <a:rPr lang="en-US" sz="2250" dirty="0" err="1"/>
              <a:t>Photobiomodulation</a:t>
            </a:r>
            <a:r>
              <a:rPr lang="en-US" sz="2250" dirty="0"/>
              <a:t> OR “low level laser” OR “light emitting diode” OR phototherapy). Search limits: English, peer-reviewed. Selection criteria: adults 18 years or older diagnosed with COPD, group interventions using PBM (LT or LEDT) with a control, comparison group, or compared to baseline. Primary outcomes included endurance, dyspnea, and lower limb fatigue (LLF). Two reviewers independently assessed each study for methodological quality and came to a consensus based on </a:t>
            </a:r>
            <a:r>
              <a:rPr lang="en-US" sz="2250" dirty="0" err="1"/>
              <a:t>PEDro</a:t>
            </a:r>
            <a:r>
              <a:rPr lang="en-US" sz="2250" dirty="0"/>
              <a:t> guidelines. </a:t>
            </a:r>
            <a:endParaRPr lang="en-US" altLang="en-US" sz="2250" dirty="0"/>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dirty="0">
                <a:ln>
                  <a:noFill/>
                </a:ln>
                <a:solidFill>
                  <a:schemeClr val="tx1"/>
                </a:solidFill>
                <a:effectLst/>
                <a:latin typeface="Georgia"/>
                <a:cs typeface="Georgia"/>
              </a:rPr>
            </a:br>
            <a:endParaRPr kumimoji="0" lang="en-US" altLang="en-US" sz="2000" b="0" i="0" u="none" strike="noStrike" cap="none" normalizeH="0" baseline="0" dirty="0">
              <a:ln>
                <a:noFill/>
              </a:ln>
              <a:solidFill>
                <a:schemeClr val="tx1"/>
              </a:solidFill>
              <a:effectLst/>
              <a:latin typeface="Georgia"/>
              <a:cs typeface="Georgia"/>
            </a:endParaRPr>
          </a:p>
        </p:txBody>
      </p:sp>
      <p:sp>
        <p:nvSpPr>
          <p:cNvPr id="61" name="Freeform 3">
            <a:extLst>
              <a:ext uri="{FF2B5EF4-FFF2-40B4-BE49-F238E27FC236}">
                <a16:creationId xmlns:a16="http://schemas.microsoft.com/office/drawing/2014/main" id="{C89A65A1-4ACB-451D-9E6C-5D5536ADF63D}"/>
              </a:ext>
            </a:extLst>
          </p:cNvPr>
          <p:cNvSpPr/>
          <p:nvPr/>
        </p:nvSpPr>
        <p:spPr>
          <a:xfrm>
            <a:off x="410039" y="7391400"/>
            <a:ext cx="7753014" cy="533400"/>
          </a:xfrm>
          <a:custGeom>
            <a:avLst/>
            <a:gdLst>
              <a:gd name="connsiteX0" fmla="*/ 6350 w 7886700"/>
              <a:gd name="connsiteY0" fmla="*/ 468312 h 474662"/>
              <a:gd name="connsiteX1" fmla="*/ 7880350 w 7886700"/>
              <a:gd name="connsiteY1" fmla="*/ 468312 h 474662"/>
              <a:gd name="connsiteX2" fmla="*/ 7880350 w 7886700"/>
              <a:gd name="connsiteY2" fmla="*/ 6350 h 474662"/>
              <a:gd name="connsiteX3" fmla="*/ 6350 w 7886700"/>
              <a:gd name="connsiteY3" fmla="*/ 6350 h 474662"/>
              <a:gd name="connsiteX4" fmla="*/ 6350 w 7886700"/>
              <a:gd name="connsiteY4" fmla="*/ 468312 h 47466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86700" h="474662">
                <a:moveTo>
                  <a:pt x="6350" y="468312"/>
                </a:moveTo>
                <a:lnTo>
                  <a:pt x="7880350" y="468312"/>
                </a:lnTo>
                <a:lnTo>
                  <a:pt x="7880350" y="6350"/>
                </a:lnTo>
                <a:lnTo>
                  <a:pt x="6350" y="6350"/>
                </a:lnTo>
                <a:lnTo>
                  <a:pt x="6350" y="468312"/>
                </a:lnTo>
              </a:path>
            </a:pathLst>
          </a:custGeom>
          <a:no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0000"/>
                </a:solidFill>
                <a:latin typeface="Verdana" panose="020B0604030504040204" pitchFamily="34" charset="0"/>
                <a:ea typeface="Verdana" panose="020B0604030504040204" pitchFamily="34" charset="0"/>
              </a:rPr>
              <a:t>Materials/Methods</a:t>
            </a:r>
            <a:endParaRPr lang="zh-CN" altLang="en-US" sz="3200" b="1" dirty="0">
              <a:solidFill>
                <a:srgbClr val="000000"/>
              </a:solidFill>
              <a:latin typeface="Verdana" panose="020B0604030504040204" pitchFamily="34" charset="0"/>
            </a:endParaRPr>
          </a:p>
        </p:txBody>
      </p:sp>
      <p:sp>
        <p:nvSpPr>
          <p:cNvPr id="64" name="Freeform 3">
            <a:extLst>
              <a:ext uri="{FF2B5EF4-FFF2-40B4-BE49-F238E27FC236}">
                <a16:creationId xmlns:a16="http://schemas.microsoft.com/office/drawing/2014/main" id="{C89A65A1-4ACB-451D-9E6C-5D5536ADF63D}"/>
              </a:ext>
            </a:extLst>
          </p:cNvPr>
          <p:cNvSpPr/>
          <p:nvPr/>
        </p:nvSpPr>
        <p:spPr>
          <a:xfrm>
            <a:off x="381000" y="12344400"/>
            <a:ext cx="7812024" cy="500900"/>
          </a:xfrm>
          <a:custGeom>
            <a:avLst/>
            <a:gdLst>
              <a:gd name="connsiteX0" fmla="*/ 6350 w 7886700"/>
              <a:gd name="connsiteY0" fmla="*/ 468312 h 474662"/>
              <a:gd name="connsiteX1" fmla="*/ 7880350 w 7886700"/>
              <a:gd name="connsiteY1" fmla="*/ 468312 h 474662"/>
              <a:gd name="connsiteX2" fmla="*/ 7880350 w 7886700"/>
              <a:gd name="connsiteY2" fmla="*/ 6350 h 474662"/>
              <a:gd name="connsiteX3" fmla="*/ 6350 w 7886700"/>
              <a:gd name="connsiteY3" fmla="*/ 6350 h 474662"/>
              <a:gd name="connsiteX4" fmla="*/ 6350 w 7886700"/>
              <a:gd name="connsiteY4" fmla="*/ 468312 h 47466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86700" h="474662">
                <a:moveTo>
                  <a:pt x="6350" y="468312"/>
                </a:moveTo>
                <a:lnTo>
                  <a:pt x="7880350" y="468312"/>
                </a:lnTo>
                <a:lnTo>
                  <a:pt x="7880350" y="6350"/>
                </a:lnTo>
                <a:lnTo>
                  <a:pt x="6350" y="6350"/>
                </a:lnTo>
                <a:lnTo>
                  <a:pt x="6350" y="468312"/>
                </a:lnTo>
              </a:path>
            </a:pathLst>
          </a:custGeom>
          <a:no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0000"/>
                </a:solidFill>
                <a:latin typeface="Verdana" panose="020B0604030504040204" pitchFamily="34" charset="0"/>
                <a:ea typeface="Verdana" panose="020B0604030504040204" pitchFamily="34" charset="0"/>
              </a:rPr>
              <a:t>References</a:t>
            </a:r>
            <a:endParaRPr lang="zh-CN" altLang="en-US" sz="3200" b="1" dirty="0">
              <a:solidFill>
                <a:srgbClr val="000000"/>
              </a:solidFill>
              <a:latin typeface="Verdana" panose="020B0604030504040204" pitchFamily="34" charset="0"/>
            </a:endParaRPr>
          </a:p>
        </p:txBody>
      </p:sp>
      <p:sp>
        <p:nvSpPr>
          <p:cNvPr id="65" name="Freeform 3"/>
          <p:cNvSpPr/>
          <p:nvPr/>
        </p:nvSpPr>
        <p:spPr>
          <a:xfrm>
            <a:off x="19278600" y="3429000"/>
            <a:ext cx="7772400" cy="7025248"/>
          </a:xfrm>
          <a:custGeom>
            <a:avLst/>
            <a:gdLst>
              <a:gd name="connsiteX0" fmla="*/ 0 w 7848600"/>
              <a:gd name="connsiteY0" fmla="*/ 5294249 h 5294249"/>
              <a:gd name="connsiteX1" fmla="*/ 7848600 w 7848600"/>
              <a:gd name="connsiteY1" fmla="*/ 5294249 h 5294249"/>
              <a:gd name="connsiteX2" fmla="*/ 7848600 w 7848600"/>
              <a:gd name="connsiteY2" fmla="*/ 0 h 5294249"/>
              <a:gd name="connsiteX3" fmla="*/ 0 w 7848600"/>
              <a:gd name="connsiteY3" fmla="*/ 0 h 5294249"/>
              <a:gd name="connsiteX4" fmla="*/ 0 w 7848600"/>
              <a:gd name="connsiteY4" fmla="*/ 5294249 h 529424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48600" h="5294249">
                <a:moveTo>
                  <a:pt x="0" y="5294249"/>
                </a:moveTo>
                <a:lnTo>
                  <a:pt x="7848600" y="5294249"/>
                </a:lnTo>
                <a:lnTo>
                  <a:pt x="7848600" y="0"/>
                </a:lnTo>
                <a:lnTo>
                  <a:pt x="0" y="0"/>
                </a:lnTo>
                <a:lnTo>
                  <a:pt x="0" y="5294249"/>
                </a:lnTo>
              </a:path>
            </a:pathLst>
          </a:custGeom>
          <a:solidFill>
            <a:srgbClr val="FFFCF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2000" dirty="0">
              <a:solidFill>
                <a:schemeClr val="tx1"/>
              </a:solidFill>
            </a:endParaRPr>
          </a:p>
          <a:p>
            <a:endParaRPr lang="en-US" altLang="zh-CN" sz="2200" dirty="0">
              <a:solidFill>
                <a:schemeClr val="tx1"/>
              </a:solidFill>
            </a:endParaRPr>
          </a:p>
          <a:p>
            <a:endParaRPr lang="en-US" altLang="zh-CN" sz="2200" dirty="0">
              <a:solidFill>
                <a:schemeClr val="tx1"/>
              </a:solidFill>
            </a:endParaRPr>
          </a:p>
          <a:p>
            <a:endParaRPr lang="en-US" altLang="zh-CN" sz="2200" dirty="0">
              <a:solidFill>
                <a:schemeClr val="tx1"/>
              </a:solidFill>
            </a:endParaRPr>
          </a:p>
          <a:p>
            <a:pPr algn="just"/>
            <a:endParaRPr lang="en-US" sz="2400" dirty="0">
              <a:solidFill>
                <a:schemeClr val="tx1"/>
              </a:solidFill>
            </a:endParaRPr>
          </a:p>
          <a:p>
            <a:endParaRPr lang="en-US" sz="2400" dirty="0">
              <a:solidFill>
                <a:schemeClr val="tx1"/>
              </a:solidFill>
            </a:endParaRPr>
          </a:p>
          <a:p>
            <a:endParaRPr lang="en-US" altLang="zh-CN" sz="2400" dirty="0">
              <a:solidFill>
                <a:schemeClr val="tx1"/>
              </a:solidFill>
            </a:endParaRPr>
          </a:p>
          <a:p>
            <a:endParaRPr lang="en-US" altLang="zh-CN" sz="2400" dirty="0">
              <a:solidFill>
                <a:schemeClr val="tx1"/>
              </a:solidFill>
            </a:endParaRPr>
          </a:p>
        </p:txBody>
      </p:sp>
      <p:sp>
        <p:nvSpPr>
          <p:cNvPr id="67" name="Freeform 3">
            <a:extLst>
              <a:ext uri="{FF2B5EF4-FFF2-40B4-BE49-F238E27FC236}">
                <a16:creationId xmlns:a16="http://schemas.microsoft.com/office/drawing/2014/main" id="{C89A65A1-4ACB-451D-9E6C-5D5536ADF63D}"/>
              </a:ext>
            </a:extLst>
          </p:cNvPr>
          <p:cNvSpPr/>
          <p:nvPr/>
        </p:nvSpPr>
        <p:spPr>
          <a:xfrm>
            <a:off x="19278600" y="2819400"/>
            <a:ext cx="7772400" cy="533400"/>
          </a:xfrm>
          <a:custGeom>
            <a:avLst/>
            <a:gdLst>
              <a:gd name="connsiteX0" fmla="*/ 6350 w 7886700"/>
              <a:gd name="connsiteY0" fmla="*/ 468312 h 474662"/>
              <a:gd name="connsiteX1" fmla="*/ 7880350 w 7886700"/>
              <a:gd name="connsiteY1" fmla="*/ 468312 h 474662"/>
              <a:gd name="connsiteX2" fmla="*/ 7880350 w 7886700"/>
              <a:gd name="connsiteY2" fmla="*/ 6350 h 474662"/>
              <a:gd name="connsiteX3" fmla="*/ 6350 w 7886700"/>
              <a:gd name="connsiteY3" fmla="*/ 6350 h 474662"/>
              <a:gd name="connsiteX4" fmla="*/ 6350 w 7886700"/>
              <a:gd name="connsiteY4" fmla="*/ 468312 h 47466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86700" h="474662">
                <a:moveTo>
                  <a:pt x="6350" y="468312"/>
                </a:moveTo>
                <a:lnTo>
                  <a:pt x="7880350" y="468312"/>
                </a:lnTo>
                <a:lnTo>
                  <a:pt x="7880350" y="6350"/>
                </a:lnTo>
                <a:lnTo>
                  <a:pt x="6350" y="6350"/>
                </a:lnTo>
                <a:lnTo>
                  <a:pt x="6350" y="468312"/>
                </a:lnTo>
              </a:path>
            </a:pathLst>
          </a:custGeom>
          <a:no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0000"/>
                </a:solidFill>
                <a:latin typeface="Verdana" panose="020B0604030504040204" pitchFamily="34" charset="0"/>
                <a:ea typeface="Verdana" panose="020B0604030504040204" pitchFamily="34" charset="0"/>
              </a:rPr>
              <a:t>Results</a:t>
            </a:r>
            <a:endParaRPr lang="zh-CN" altLang="en-US" sz="3200" b="1" dirty="0">
              <a:solidFill>
                <a:srgbClr val="000000"/>
              </a:solidFill>
              <a:latin typeface="Verdana" panose="020B0604030504040204" pitchFamily="34" charset="0"/>
            </a:endParaRPr>
          </a:p>
        </p:txBody>
      </p:sp>
      <p:sp>
        <p:nvSpPr>
          <p:cNvPr id="74" name="Rectangle 3">
            <a:extLst>
              <a:ext uri="{FF2B5EF4-FFF2-40B4-BE49-F238E27FC236}">
                <a16:creationId xmlns:a16="http://schemas.microsoft.com/office/drawing/2014/main" id="{3ECDFFB4-37F8-4CA2-A2A3-9C4ADF1D9F93}"/>
              </a:ext>
            </a:extLst>
          </p:cNvPr>
          <p:cNvSpPr>
            <a:spLocks noChangeArrowheads="1"/>
          </p:cNvSpPr>
          <p:nvPr/>
        </p:nvSpPr>
        <p:spPr bwMode="auto">
          <a:xfrm>
            <a:off x="19409664" y="3429000"/>
            <a:ext cx="7488936" cy="7786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spAutoFit/>
          </a:bodyPr>
          <a:lstStyle/>
          <a:p>
            <a:pPr algn="just"/>
            <a:r>
              <a:rPr lang="en-US" sz="2300" dirty="0"/>
              <a:t>Of the 697 articles screened for eligibility, 6 met the inclusion criteria (4 RCTs, 2 quasi-experimental). Sample sizes ranged from 10-40 participants (total=126) and the ages ranged from 19-74 years old. Four of the 6 studies reported statistically significant improvements in 3 primary outcome areas: endurance, dyspnea, and LLF. Statistically significant improvements were noted for LLF (peak torque) with the use of</a:t>
            </a:r>
            <a:r>
              <a:rPr lang="en-US" sz="2300" i="1" dirty="0"/>
              <a:t> </a:t>
            </a:r>
            <a:r>
              <a:rPr lang="en-US" sz="2300" dirty="0"/>
              <a:t>LEDT and LT on the quadriceps muscles.</a:t>
            </a:r>
            <a:r>
              <a:rPr lang="en-US" sz="2300" baseline="30000" dirty="0"/>
              <a:t>3</a:t>
            </a:r>
            <a:r>
              <a:rPr lang="en-US" sz="2300" dirty="0"/>
              <a:t> Endurance (6MWT) demonstrated statistically significant improvements in 2 studies when using LT alone</a:t>
            </a:r>
            <a:r>
              <a:rPr lang="en-US" sz="2300" baseline="30000" dirty="0"/>
              <a:t>7</a:t>
            </a:r>
            <a:r>
              <a:rPr lang="en-US" sz="2300" dirty="0"/>
              <a:t> or combined with LEDT</a:t>
            </a:r>
            <a:r>
              <a:rPr lang="en-US" sz="2300" baseline="30000" dirty="0"/>
              <a:t>6</a:t>
            </a:r>
            <a:r>
              <a:rPr lang="en-US" sz="2300" dirty="0"/>
              <a:t> when applied over the lower extremity muscles. Lastly, 2 studies demonstrated statistically significant improvements in dyspnea scores (self-report scales and pulmonary function tests) when treatment groups received LT alone</a:t>
            </a:r>
            <a:r>
              <a:rPr lang="en-US" sz="2300" baseline="30000" dirty="0"/>
              <a:t>3</a:t>
            </a:r>
            <a:r>
              <a:rPr lang="en-US" sz="2300" dirty="0"/>
              <a:t> or combined with LEDT.</a:t>
            </a:r>
            <a:r>
              <a:rPr lang="en-US" sz="2300" baseline="30000" dirty="0"/>
              <a:t>5</a:t>
            </a:r>
            <a:r>
              <a:rPr lang="en-US" sz="2300" dirty="0"/>
              <a:t> One study demonstrated clinically relevant improvements in 3 primary outcomes when using LEDT.</a:t>
            </a:r>
            <a:r>
              <a:rPr lang="en-US" sz="2300" baseline="30000" dirty="0"/>
              <a:t>8</a:t>
            </a:r>
            <a:r>
              <a:rPr lang="en-US" sz="2300" dirty="0"/>
              <a:t> One study did not find statistically significant or clinically relevant outcomes when applying LEDT.</a:t>
            </a:r>
            <a:r>
              <a:rPr lang="en-US" sz="2300" baseline="30000" dirty="0"/>
              <a:t>4</a:t>
            </a:r>
            <a:r>
              <a:rPr lang="en-US" sz="2300" dirty="0"/>
              <a:t> There was no correlation between number of sites or duration of treatment session and statistically significant outcomes.</a:t>
            </a:r>
            <a:r>
              <a:rPr lang="en-US" sz="2300" baseline="30000" dirty="0"/>
              <a:t>3-8</a:t>
            </a:r>
            <a:endParaRPr lang="en-US" sz="2300" dirty="0"/>
          </a:p>
          <a:p>
            <a:pPr algn="just"/>
            <a:br>
              <a:rPr kumimoji="0" lang="en-US" altLang="en-US" sz="2300" b="0" i="0" u="none" strike="noStrike" cap="none" normalizeH="0" baseline="0" dirty="0">
                <a:ln>
                  <a:noFill/>
                </a:ln>
                <a:solidFill>
                  <a:schemeClr val="tx1"/>
                </a:solidFill>
                <a:effectLst/>
                <a:latin typeface="Arial" panose="020B0604020202020204" pitchFamily="34" charset="0"/>
              </a:rPr>
            </a:br>
            <a:endParaRPr kumimoji="0" lang="en-US" altLang="en-US" sz="2300" b="0" i="0" u="none" strike="noStrike" cap="none" normalizeH="0" baseline="0" dirty="0">
              <a:ln>
                <a:noFill/>
              </a:ln>
              <a:solidFill>
                <a:schemeClr val="tx1"/>
              </a:solidFill>
              <a:effectLst/>
              <a:latin typeface="Arial" panose="020B0604020202020204" pitchFamily="34" charset="0"/>
            </a:endParaRPr>
          </a:p>
        </p:txBody>
      </p:sp>
      <p:sp>
        <p:nvSpPr>
          <p:cNvPr id="76" name="Freeform 3"/>
          <p:cNvSpPr>
            <a:spLocks/>
          </p:cNvSpPr>
          <p:nvPr/>
        </p:nvSpPr>
        <p:spPr>
          <a:xfrm>
            <a:off x="19278600" y="11201399"/>
            <a:ext cx="7772400" cy="5124967"/>
          </a:xfrm>
          <a:custGeom>
            <a:avLst/>
            <a:gdLst>
              <a:gd name="connsiteX0" fmla="*/ 0 w 7848600"/>
              <a:gd name="connsiteY0" fmla="*/ 5294249 h 5294249"/>
              <a:gd name="connsiteX1" fmla="*/ 7848600 w 7848600"/>
              <a:gd name="connsiteY1" fmla="*/ 5294249 h 5294249"/>
              <a:gd name="connsiteX2" fmla="*/ 7848600 w 7848600"/>
              <a:gd name="connsiteY2" fmla="*/ 0 h 5294249"/>
              <a:gd name="connsiteX3" fmla="*/ 0 w 7848600"/>
              <a:gd name="connsiteY3" fmla="*/ 0 h 5294249"/>
              <a:gd name="connsiteX4" fmla="*/ 0 w 7848600"/>
              <a:gd name="connsiteY4" fmla="*/ 5294249 h 529424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48600" h="5294249">
                <a:moveTo>
                  <a:pt x="0" y="5294249"/>
                </a:moveTo>
                <a:lnTo>
                  <a:pt x="7848600" y="5294249"/>
                </a:lnTo>
                <a:lnTo>
                  <a:pt x="7848600" y="0"/>
                </a:lnTo>
                <a:lnTo>
                  <a:pt x="0" y="0"/>
                </a:lnTo>
                <a:lnTo>
                  <a:pt x="0" y="5294249"/>
                </a:lnTo>
              </a:path>
            </a:pathLst>
          </a:custGeom>
          <a:solidFill>
            <a:srgbClr val="FFFCF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2000" dirty="0">
              <a:solidFill>
                <a:schemeClr val="tx1"/>
              </a:solidFill>
            </a:endParaRPr>
          </a:p>
          <a:p>
            <a:endParaRPr lang="en-US" altLang="zh-CN" sz="2200" dirty="0">
              <a:solidFill>
                <a:schemeClr val="tx1"/>
              </a:solidFill>
            </a:endParaRPr>
          </a:p>
          <a:p>
            <a:endParaRPr lang="en-US" altLang="zh-CN" sz="2200" dirty="0">
              <a:solidFill>
                <a:schemeClr val="tx1"/>
              </a:solidFill>
            </a:endParaRPr>
          </a:p>
          <a:p>
            <a:endParaRPr lang="en-US" altLang="zh-CN" sz="2200" dirty="0">
              <a:solidFill>
                <a:schemeClr val="tx1"/>
              </a:solidFill>
            </a:endParaRPr>
          </a:p>
          <a:p>
            <a:pPr algn="just"/>
            <a:endParaRPr lang="en-US" sz="2400" dirty="0">
              <a:solidFill>
                <a:schemeClr val="tx1"/>
              </a:solidFill>
            </a:endParaRPr>
          </a:p>
          <a:p>
            <a:endParaRPr lang="en-US" sz="2400" dirty="0">
              <a:solidFill>
                <a:schemeClr val="tx1"/>
              </a:solidFill>
            </a:endParaRPr>
          </a:p>
          <a:p>
            <a:endParaRPr lang="en-US" altLang="zh-CN" sz="2400" dirty="0">
              <a:solidFill>
                <a:schemeClr val="tx1"/>
              </a:solidFill>
            </a:endParaRPr>
          </a:p>
          <a:p>
            <a:endParaRPr lang="en-US" altLang="zh-CN" sz="2400" dirty="0">
              <a:solidFill>
                <a:schemeClr val="tx1"/>
              </a:solidFill>
            </a:endParaRPr>
          </a:p>
        </p:txBody>
      </p:sp>
      <p:sp>
        <p:nvSpPr>
          <p:cNvPr id="77" name="Rectangle 3">
            <a:extLst>
              <a:ext uri="{FF2B5EF4-FFF2-40B4-BE49-F238E27FC236}">
                <a16:creationId xmlns:a16="http://schemas.microsoft.com/office/drawing/2014/main" id="{3ECDFFB4-37F8-4CA2-A2A3-9C4ADF1D9F93}"/>
              </a:ext>
            </a:extLst>
          </p:cNvPr>
          <p:cNvSpPr>
            <a:spLocks noChangeArrowheads="1"/>
          </p:cNvSpPr>
          <p:nvPr/>
        </p:nvSpPr>
        <p:spPr bwMode="auto">
          <a:xfrm>
            <a:off x="19431000" y="11247120"/>
            <a:ext cx="7488936" cy="6126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spAutoFit/>
          </a:bodyPr>
          <a:lstStyle/>
          <a:p>
            <a:pPr algn="just"/>
            <a:r>
              <a:rPr lang="en-US" sz="2350" dirty="0">
                <a:ea typeface="Verdana" panose="020B0604030504040204" pitchFamily="34" charset="0"/>
              </a:rPr>
              <a:t>Moderate to strong evidence supports using PBM to improve CRE in adults with COPD. Specifically, studies using LT revealed more robust findings including improved endurance, LLF, and dyspnea. Limitations included small sample size, the same lead researcher on 3 of the 6 studies, and lack of group randomization in 2 of the 6 studies. Further research is needed to assess the specific parameters of LT PBM for the most optimal CRE outcomes in adults with COPD. Clinicians should consider incorporating PBM to improve CRE in adults with COPD. LT may be more beneficial due to the deeper tissue penetration which enhances oxygen uptake into the muscle. Specifically, applying LT to the quadriceps or intercostals may benefit endurance, dyspnea, and LLF.</a:t>
            </a:r>
          </a:p>
          <a:p>
            <a:pPr marL="0" marR="0" lvl="0" indent="0" algn="just" defTabSz="914400" rtl="0" eaLnBrk="0" fontAlgn="base" latinLnBrk="0" hangingPunct="0">
              <a:lnSpc>
                <a:spcPct val="100000"/>
              </a:lnSpc>
              <a:spcBef>
                <a:spcPct val="0"/>
              </a:spcBef>
              <a:spcAft>
                <a:spcPct val="0"/>
              </a:spcAft>
              <a:buClrTx/>
              <a:buSzTx/>
              <a:tabLst/>
            </a:pPr>
            <a:endParaRPr kumimoji="0" lang="en-US" altLang="en-US" sz="23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br>
              <a:rPr kumimoji="0" lang="en-US" altLang="en-US" sz="2300" b="0" i="0" u="none" strike="noStrike" cap="none" normalizeH="0" baseline="0" dirty="0">
                <a:ln>
                  <a:noFill/>
                </a:ln>
                <a:solidFill>
                  <a:schemeClr val="tx1"/>
                </a:solidFill>
                <a:effectLst/>
                <a:latin typeface="Arial" panose="020B0604020202020204" pitchFamily="34" charset="0"/>
              </a:rPr>
            </a:br>
            <a:endParaRPr kumimoji="0" lang="en-US" altLang="en-US" sz="2300" b="0" i="0" u="none" strike="noStrike" cap="none" normalizeH="0" baseline="0" dirty="0">
              <a:ln>
                <a:noFill/>
              </a:ln>
              <a:solidFill>
                <a:schemeClr val="tx1"/>
              </a:solidFill>
              <a:effectLst/>
              <a:latin typeface="Arial" panose="020B0604020202020204" pitchFamily="34" charset="0"/>
            </a:endParaRPr>
          </a:p>
        </p:txBody>
      </p:sp>
      <p:sp>
        <p:nvSpPr>
          <p:cNvPr id="79" name="Freeform 3">
            <a:extLst>
              <a:ext uri="{FF2B5EF4-FFF2-40B4-BE49-F238E27FC236}">
                <a16:creationId xmlns:a16="http://schemas.microsoft.com/office/drawing/2014/main" id="{C89A65A1-4ACB-451D-9E6C-5D5536ADF63D}"/>
              </a:ext>
            </a:extLst>
          </p:cNvPr>
          <p:cNvSpPr/>
          <p:nvPr/>
        </p:nvSpPr>
        <p:spPr>
          <a:xfrm>
            <a:off x="19278600" y="10591800"/>
            <a:ext cx="7772400" cy="533400"/>
          </a:xfrm>
          <a:custGeom>
            <a:avLst/>
            <a:gdLst>
              <a:gd name="connsiteX0" fmla="*/ 6350 w 7886700"/>
              <a:gd name="connsiteY0" fmla="*/ 468312 h 474662"/>
              <a:gd name="connsiteX1" fmla="*/ 7880350 w 7886700"/>
              <a:gd name="connsiteY1" fmla="*/ 468312 h 474662"/>
              <a:gd name="connsiteX2" fmla="*/ 7880350 w 7886700"/>
              <a:gd name="connsiteY2" fmla="*/ 6350 h 474662"/>
              <a:gd name="connsiteX3" fmla="*/ 6350 w 7886700"/>
              <a:gd name="connsiteY3" fmla="*/ 6350 h 474662"/>
              <a:gd name="connsiteX4" fmla="*/ 6350 w 7886700"/>
              <a:gd name="connsiteY4" fmla="*/ 468312 h 47466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86700" h="474662">
                <a:moveTo>
                  <a:pt x="6350" y="468312"/>
                </a:moveTo>
                <a:lnTo>
                  <a:pt x="7880350" y="468312"/>
                </a:lnTo>
                <a:lnTo>
                  <a:pt x="7880350" y="6350"/>
                </a:lnTo>
                <a:lnTo>
                  <a:pt x="6350" y="6350"/>
                </a:lnTo>
                <a:lnTo>
                  <a:pt x="6350" y="468312"/>
                </a:lnTo>
              </a:path>
            </a:pathLst>
          </a:custGeom>
          <a:no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0000"/>
                </a:solidFill>
                <a:latin typeface="Verdana" panose="020B0604030504040204" pitchFamily="34" charset="0"/>
                <a:ea typeface="Verdana" panose="020B0604030504040204" pitchFamily="34" charset="0"/>
              </a:rPr>
              <a:t>Conclusion/Clinical Relevance</a:t>
            </a:r>
            <a:endParaRPr lang="zh-CN" altLang="en-US" sz="3200" b="1" dirty="0">
              <a:solidFill>
                <a:srgbClr val="000000"/>
              </a:solidFill>
              <a:latin typeface="Verdana" panose="020B0604030504040204" pitchFamily="34" charset="0"/>
            </a:endParaRPr>
          </a:p>
        </p:txBody>
      </p:sp>
      <p:graphicFrame>
        <p:nvGraphicFramePr>
          <p:cNvPr id="45" name="Content Placeholder 7">
            <a:extLst>
              <a:ext uri="{FF2B5EF4-FFF2-40B4-BE49-F238E27FC236}">
                <a16:creationId xmlns:a16="http://schemas.microsoft.com/office/drawing/2014/main" id="{31790EA8-87C3-584B-9134-98C84CA5F7D9}"/>
              </a:ext>
            </a:extLst>
          </p:cNvPr>
          <p:cNvGraphicFramePr>
            <a:graphicFrameLocks/>
          </p:cNvGraphicFramePr>
          <p:nvPr>
            <p:extLst>
              <p:ext uri="{D42A27DB-BD31-4B8C-83A1-F6EECF244321}">
                <p14:modId xmlns:p14="http://schemas.microsoft.com/office/powerpoint/2010/main" val="305421345"/>
              </p:ext>
            </p:extLst>
          </p:nvPr>
        </p:nvGraphicFramePr>
        <p:xfrm>
          <a:off x="8648701" y="2819400"/>
          <a:ext cx="10134599" cy="8602042"/>
        </p:xfrm>
        <a:graphic>
          <a:graphicData uri="http://schemas.openxmlformats.org/drawingml/2006/table">
            <a:tbl>
              <a:tblPr firstRow="1" bandRow="1">
                <a:tableStyleId>{C4B1156A-380E-4F78-BDF5-A606A8083BF9}</a:tableStyleId>
              </a:tblPr>
              <a:tblGrid>
                <a:gridCol w="1636643">
                  <a:extLst>
                    <a:ext uri="{9D8B030D-6E8A-4147-A177-3AD203B41FA5}">
                      <a16:colId xmlns:a16="http://schemas.microsoft.com/office/drawing/2014/main" val="20000"/>
                    </a:ext>
                  </a:extLst>
                </a:gridCol>
                <a:gridCol w="1830457">
                  <a:extLst>
                    <a:ext uri="{9D8B030D-6E8A-4147-A177-3AD203B41FA5}">
                      <a16:colId xmlns:a16="http://schemas.microsoft.com/office/drawing/2014/main" val="3908436364"/>
                    </a:ext>
                  </a:extLst>
                </a:gridCol>
                <a:gridCol w="2568948">
                  <a:extLst>
                    <a:ext uri="{9D8B030D-6E8A-4147-A177-3AD203B41FA5}">
                      <a16:colId xmlns:a16="http://schemas.microsoft.com/office/drawing/2014/main" val="20001"/>
                    </a:ext>
                  </a:extLst>
                </a:gridCol>
                <a:gridCol w="4098551">
                  <a:extLst>
                    <a:ext uri="{9D8B030D-6E8A-4147-A177-3AD203B41FA5}">
                      <a16:colId xmlns:a16="http://schemas.microsoft.com/office/drawing/2014/main" val="20002"/>
                    </a:ext>
                  </a:extLst>
                </a:gridCol>
              </a:tblGrid>
              <a:tr h="615588">
                <a:tc gridSpan="4">
                  <a:txBody>
                    <a:bodyPr/>
                    <a:lstStyle/>
                    <a:p>
                      <a:pPr algn="ctr"/>
                      <a:r>
                        <a:rPr lang="en-US" sz="3200" dirty="0">
                          <a:latin typeface="Verdana" panose="020B0604030504040204" pitchFamily="34" charset="0"/>
                          <a:ea typeface="Verdana" panose="020B0604030504040204" pitchFamily="34" charset="0"/>
                        </a:rPr>
                        <a:t>Summary of Interventions</a:t>
                      </a:r>
                      <a:endParaRPr lang="en-US" sz="3200" dirty="0">
                        <a:solidFill>
                          <a:srgbClr val="FFFFFF"/>
                        </a:solidFill>
                        <a:latin typeface="Verdana" panose="020B0604030504040204" pitchFamily="34" charset="0"/>
                        <a:ea typeface="Verdana" panose="020B0604030504040204" pitchFamily="34" charset="0"/>
                        <a:cs typeface="Georgia"/>
                      </a:endParaRPr>
                    </a:p>
                  </a:txBody>
                  <a:tcPr anchor="ctr">
                    <a:solidFill>
                      <a:schemeClr val="accent4">
                        <a:lumMod val="40000"/>
                        <a:lumOff val="60000"/>
                      </a:schemeClr>
                    </a:solidFill>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485991">
                <a:tc>
                  <a:txBody>
                    <a:bodyPr/>
                    <a:lstStyle/>
                    <a:p>
                      <a:pPr marL="0" marR="0" algn="ctr">
                        <a:lnSpc>
                          <a:spcPct val="115000"/>
                        </a:lnSpc>
                        <a:spcBef>
                          <a:spcPts val="0"/>
                        </a:spcBef>
                        <a:spcAft>
                          <a:spcPts val="0"/>
                        </a:spcAft>
                      </a:pPr>
                      <a:r>
                        <a:rPr lang="en-US" sz="2000" b="1" u="none" dirty="0"/>
                        <a:t>Study</a:t>
                      </a:r>
                      <a:endParaRPr lang="en-US" sz="2000" b="1" u="none" dirty="0">
                        <a:solidFill>
                          <a:schemeClr val="bg1"/>
                        </a:solidFill>
                        <a:latin typeface="Georgia"/>
                        <a:ea typeface="Arial"/>
                        <a:cs typeface="Georgia"/>
                      </a:endParaRPr>
                    </a:p>
                  </a:txBody>
                  <a:tcPr marL="63500" marR="63500" marT="63500" marB="63500" anchor="ctr"/>
                </a:tc>
                <a:tc>
                  <a:txBody>
                    <a:bodyPr/>
                    <a:lstStyle/>
                    <a:p>
                      <a:pPr marL="0" marR="0" algn="ctr">
                        <a:lnSpc>
                          <a:spcPct val="115000"/>
                        </a:lnSpc>
                        <a:spcBef>
                          <a:spcPts val="0"/>
                        </a:spcBef>
                        <a:spcAft>
                          <a:spcPts val="0"/>
                        </a:spcAft>
                      </a:pPr>
                      <a:r>
                        <a:rPr lang="en-US" sz="2000" b="1" u="none" dirty="0" err="1">
                          <a:solidFill>
                            <a:schemeClr val="tx1"/>
                          </a:solidFill>
                          <a:latin typeface="+mj-lt"/>
                          <a:ea typeface="Arial"/>
                          <a:cs typeface="Georgia"/>
                        </a:rPr>
                        <a:t>PEDro</a:t>
                      </a:r>
                      <a:r>
                        <a:rPr lang="en-US" sz="2000" b="1" u="none" dirty="0">
                          <a:solidFill>
                            <a:schemeClr val="tx1"/>
                          </a:solidFill>
                          <a:latin typeface="+mj-lt"/>
                          <a:ea typeface="Arial"/>
                          <a:cs typeface="Georgia"/>
                        </a:rPr>
                        <a:t> Score</a:t>
                      </a:r>
                    </a:p>
                  </a:txBody>
                  <a:tcPr marL="63500" marR="63500" marT="63500" marB="63500" anchor="ctr"/>
                </a:tc>
                <a:tc>
                  <a:txBody>
                    <a:bodyPr/>
                    <a:lstStyle/>
                    <a:p>
                      <a:pPr marL="0" marR="0" algn="ctr">
                        <a:lnSpc>
                          <a:spcPct val="115000"/>
                        </a:lnSpc>
                        <a:spcBef>
                          <a:spcPts val="0"/>
                        </a:spcBef>
                        <a:spcAft>
                          <a:spcPts val="0"/>
                        </a:spcAft>
                      </a:pPr>
                      <a:r>
                        <a:rPr lang="en-US" sz="2000" b="1" u="none" dirty="0"/>
                        <a:t>Type of Device </a:t>
                      </a:r>
                      <a:endParaRPr lang="en-US" sz="2000" b="1" u="none" dirty="0">
                        <a:solidFill>
                          <a:schemeClr val="bg1"/>
                        </a:solidFill>
                        <a:latin typeface="Georgia"/>
                        <a:ea typeface="Arial"/>
                        <a:cs typeface="Georgia"/>
                      </a:endParaRPr>
                    </a:p>
                  </a:txBody>
                  <a:tcPr marL="63500" marR="63500" marT="63500" marB="63500" anchor="ctr"/>
                </a:tc>
                <a:tc>
                  <a:txBody>
                    <a:bodyPr/>
                    <a:lstStyle/>
                    <a:p>
                      <a:pPr marL="0" marR="0" algn="ctr">
                        <a:lnSpc>
                          <a:spcPct val="115000"/>
                        </a:lnSpc>
                        <a:spcBef>
                          <a:spcPts val="0"/>
                        </a:spcBef>
                        <a:spcAft>
                          <a:spcPts val="0"/>
                        </a:spcAft>
                      </a:pPr>
                      <a:r>
                        <a:rPr lang="en-US" sz="2000" b="1" u="none" dirty="0"/>
                        <a:t>Intervention</a:t>
                      </a:r>
                      <a:endParaRPr lang="en-US" sz="2000" b="1" u="none" dirty="0">
                        <a:solidFill>
                          <a:schemeClr val="bg1"/>
                        </a:solidFill>
                        <a:latin typeface="Georgia"/>
                        <a:ea typeface="Arial"/>
                        <a:cs typeface="Georgia"/>
                      </a:endParaRPr>
                    </a:p>
                  </a:txBody>
                  <a:tcPr marL="63500" marR="63500" marT="63500" marB="63500" anchor="ctr"/>
                </a:tc>
                <a:extLst>
                  <a:ext uri="{0D108BD9-81ED-4DB2-BD59-A6C34878D82A}">
                    <a16:rowId xmlns:a16="http://schemas.microsoft.com/office/drawing/2014/main" val="10001"/>
                  </a:ext>
                </a:extLst>
              </a:tr>
              <a:tr h="1309745">
                <a:tc>
                  <a:txBody>
                    <a:bodyPr/>
                    <a:lstStyle/>
                    <a:p>
                      <a:pPr marL="0" marR="0" algn="ctr">
                        <a:lnSpc>
                          <a:spcPct val="115000"/>
                        </a:lnSpc>
                        <a:spcBef>
                          <a:spcPts val="0"/>
                        </a:spcBef>
                        <a:spcAft>
                          <a:spcPts val="0"/>
                        </a:spcAft>
                      </a:pPr>
                      <a:r>
                        <a:rPr lang="en-US" sz="1600" dirty="0"/>
                        <a:t>Miranda EF et al.</a:t>
                      </a:r>
                      <a:r>
                        <a:rPr lang="en-US" sz="1600" baseline="30000" dirty="0"/>
                        <a:t>3</a:t>
                      </a:r>
                      <a:endParaRPr lang="en-US" sz="1600" dirty="0">
                        <a:solidFill>
                          <a:srgbClr val="000000"/>
                        </a:solidFill>
                        <a:latin typeface="Georgia"/>
                        <a:ea typeface="Arial"/>
                        <a:cs typeface="Georgia"/>
                      </a:endParaRPr>
                    </a:p>
                  </a:txBody>
                  <a:tcPr marL="63500" marR="63500" marT="63500" marB="63500" anchor="ctr"/>
                </a:tc>
                <a:tc>
                  <a:txBody>
                    <a:bodyPr/>
                    <a:lstStyle/>
                    <a:p>
                      <a:pPr marL="0" marR="0" algn="ctr">
                        <a:lnSpc>
                          <a:spcPct val="115000"/>
                        </a:lnSpc>
                        <a:spcBef>
                          <a:spcPts val="0"/>
                        </a:spcBef>
                        <a:spcAft>
                          <a:spcPts val="0"/>
                        </a:spcAft>
                      </a:pPr>
                      <a:r>
                        <a:rPr lang="en-US" sz="1600" dirty="0">
                          <a:solidFill>
                            <a:srgbClr val="000000"/>
                          </a:solidFill>
                          <a:latin typeface="+mj-lt"/>
                          <a:ea typeface="Arial"/>
                          <a:cs typeface="Georgia"/>
                        </a:rPr>
                        <a:t>9/10</a:t>
                      </a:r>
                    </a:p>
                  </a:txBody>
                  <a:tcPr marL="63500" marR="63500" marT="63500" marB="63500" anchor="ctr"/>
                </a:tc>
                <a:tc>
                  <a:txBody>
                    <a:bodyPr/>
                    <a:lstStyle/>
                    <a:p>
                      <a:pPr marL="0" marR="0" algn="ctr">
                        <a:lnSpc>
                          <a:spcPct val="115000"/>
                        </a:lnSpc>
                        <a:spcBef>
                          <a:spcPts val="0"/>
                        </a:spcBef>
                        <a:spcAft>
                          <a:spcPts val="0"/>
                        </a:spcAft>
                      </a:pPr>
                      <a:r>
                        <a:rPr lang="en-US" sz="1600" dirty="0"/>
                        <a:t>LT (super-pulsed)</a:t>
                      </a:r>
                    </a:p>
                    <a:p>
                      <a:pPr marL="0" marR="0" algn="ctr">
                        <a:lnSpc>
                          <a:spcPct val="115000"/>
                        </a:lnSpc>
                        <a:spcBef>
                          <a:spcPts val="0"/>
                        </a:spcBef>
                        <a:spcAft>
                          <a:spcPts val="0"/>
                        </a:spcAft>
                      </a:pPr>
                      <a:r>
                        <a:rPr lang="en-US" sz="1600" dirty="0"/>
                        <a:t>LEDT (infrared and red)</a:t>
                      </a:r>
                      <a:endParaRPr lang="en-US" sz="1600" dirty="0">
                        <a:solidFill>
                          <a:srgbClr val="000000"/>
                        </a:solidFill>
                        <a:latin typeface="Georgia"/>
                        <a:ea typeface="Arial"/>
                        <a:cs typeface="Georgia"/>
                      </a:endParaRPr>
                    </a:p>
                  </a:txBody>
                  <a:tcPr marL="63500" marR="63500" marT="63500" marB="63500" anchor="ctr"/>
                </a:tc>
                <a:tc>
                  <a:txBody>
                    <a:bodyPr/>
                    <a:lstStyle/>
                    <a:p>
                      <a:pPr marL="0" marR="0">
                        <a:lnSpc>
                          <a:spcPct val="115000"/>
                        </a:lnSpc>
                        <a:spcBef>
                          <a:spcPts val="0"/>
                        </a:spcBef>
                        <a:spcAft>
                          <a:spcPts val="0"/>
                        </a:spcAft>
                      </a:pPr>
                      <a:r>
                        <a:rPr lang="en-US" sz="1600" b="1" dirty="0">
                          <a:latin typeface="+mj-lt"/>
                        </a:rPr>
                        <a:t>Location</a:t>
                      </a:r>
                      <a:r>
                        <a:rPr lang="en-US" sz="1600" dirty="0">
                          <a:latin typeface="+mj-lt"/>
                        </a:rPr>
                        <a:t>: 6 sites on quadriceps femoris</a:t>
                      </a:r>
                    </a:p>
                    <a:p>
                      <a:pPr marL="0" marR="0">
                        <a:lnSpc>
                          <a:spcPct val="115000"/>
                        </a:lnSpc>
                        <a:spcBef>
                          <a:spcPts val="0"/>
                        </a:spcBef>
                        <a:spcAft>
                          <a:spcPts val="0"/>
                        </a:spcAft>
                      </a:pPr>
                      <a:r>
                        <a:rPr lang="en-US" sz="1600" b="1" dirty="0">
                          <a:solidFill>
                            <a:srgbClr val="000000"/>
                          </a:solidFill>
                          <a:latin typeface="+mj-lt"/>
                          <a:ea typeface="Arial"/>
                          <a:cs typeface="Georgia"/>
                        </a:rPr>
                        <a:t>Frequency</a:t>
                      </a:r>
                      <a:r>
                        <a:rPr lang="en-US" sz="1600" dirty="0">
                          <a:solidFill>
                            <a:srgbClr val="000000"/>
                          </a:solidFill>
                          <a:latin typeface="+mj-lt"/>
                          <a:ea typeface="Arial"/>
                          <a:cs typeface="Georgia"/>
                        </a:rPr>
                        <a:t>: </a:t>
                      </a:r>
                      <a:r>
                        <a:rPr lang="en-US" sz="1600" kern="1200" dirty="0">
                          <a:solidFill>
                            <a:schemeClr val="dk1"/>
                          </a:solidFill>
                          <a:effectLst/>
                          <a:latin typeface="+mj-lt"/>
                          <a:ea typeface="+mn-ea"/>
                          <a:cs typeface="+mn-cs"/>
                        </a:rPr>
                        <a:t>250 Hz (super-pulsed), 2 Hz (red), 16 Hz (infrared)</a:t>
                      </a:r>
                    </a:p>
                    <a:p>
                      <a:pPr marL="0" marR="0">
                        <a:lnSpc>
                          <a:spcPct val="115000"/>
                        </a:lnSpc>
                        <a:spcBef>
                          <a:spcPts val="0"/>
                        </a:spcBef>
                        <a:spcAft>
                          <a:spcPts val="0"/>
                        </a:spcAft>
                      </a:pPr>
                      <a:r>
                        <a:rPr lang="en-US" sz="1600" b="1" kern="1200" dirty="0">
                          <a:solidFill>
                            <a:schemeClr val="dk1"/>
                          </a:solidFill>
                          <a:effectLst/>
                          <a:latin typeface="+mj-lt"/>
                          <a:ea typeface="+mn-ea"/>
                          <a:cs typeface="+mn-cs"/>
                        </a:rPr>
                        <a:t>Time per site</a:t>
                      </a:r>
                      <a:r>
                        <a:rPr lang="en-US" sz="1600" kern="1200" dirty="0">
                          <a:solidFill>
                            <a:schemeClr val="dk1"/>
                          </a:solidFill>
                          <a:effectLst/>
                          <a:latin typeface="+mj-lt"/>
                          <a:ea typeface="+mn-ea"/>
                          <a:cs typeface="+mn-cs"/>
                        </a:rPr>
                        <a:t>: 228 seconds</a:t>
                      </a:r>
                    </a:p>
                  </a:txBody>
                  <a:tcPr marL="63500" marR="63500" marT="63500" marB="63500" anchor="ctr"/>
                </a:tc>
                <a:extLst>
                  <a:ext uri="{0D108BD9-81ED-4DB2-BD59-A6C34878D82A}">
                    <a16:rowId xmlns:a16="http://schemas.microsoft.com/office/drawing/2014/main" val="10002"/>
                  </a:ext>
                </a:extLst>
              </a:tr>
              <a:tr h="1309745">
                <a:tc>
                  <a:txBody>
                    <a:bodyPr/>
                    <a:lstStyle/>
                    <a:p>
                      <a:pPr marL="0" marR="0" algn="ctr">
                        <a:lnSpc>
                          <a:spcPct val="115000"/>
                        </a:lnSpc>
                        <a:spcBef>
                          <a:spcPts val="0"/>
                        </a:spcBef>
                        <a:spcAft>
                          <a:spcPts val="0"/>
                        </a:spcAft>
                      </a:pPr>
                      <a:r>
                        <a:rPr lang="en-US" sz="1600" dirty="0"/>
                        <a:t>Miranda EF et al.</a:t>
                      </a:r>
                      <a:r>
                        <a:rPr lang="en-US" sz="1600" baseline="30000" dirty="0"/>
                        <a:t>5</a:t>
                      </a:r>
                      <a:endParaRPr lang="en-US" sz="1600" dirty="0">
                        <a:solidFill>
                          <a:srgbClr val="000000"/>
                        </a:solidFill>
                        <a:latin typeface="Georgia"/>
                        <a:ea typeface="Arial"/>
                        <a:cs typeface="Georgia"/>
                      </a:endParaRPr>
                    </a:p>
                  </a:txBody>
                  <a:tcPr marL="63500" marR="63500" marT="63500" marB="63500" anchor="ctr"/>
                </a:tc>
                <a:tc>
                  <a:txBody>
                    <a:bodyPr/>
                    <a:lstStyle/>
                    <a:p>
                      <a:pPr marL="0" marR="0" algn="ctr">
                        <a:lnSpc>
                          <a:spcPct val="115000"/>
                        </a:lnSpc>
                        <a:spcBef>
                          <a:spcPts val="0"/>
                        </a:spcBef>
                        <a:spcAft>
                          <a:spcPts val="0"/>
                        </a:spcAft>
                      </a:pPr>
                      <a:r>
                        <a:rPr lang="en-US" sz="1600" dirty="0">
                          <a:solidFill>
                            <a:srgbClr val="000000"/>
                          </a:solidFill>
                          <a:latin typeface="+mj-lt"/>
                          <a:ea typeface="Arial"/>
                          <a:cs typeface="Georgia"/>
                        </a:rPr>
                        <a:t>6/10</a:t>
                      </a:r>
                    </a:p>
                  </a:txBody>
                  <a:tcPr marL="63500" marR="63500" marT="63500" marB="63500" anchor="ctr"/>
                </a:tc>
                <a:tc>
                  <a:txBody>
                    <a:bodyPr/>
                    <a:lstStyle/>
                    <a:p>
                      <a:pPr marL="0" marR="0" algn="ctr">
                        <a:lnSpc>
                          <a:spcPct val="115000"/>
                        </a:lnSpc>
                        <a:spcBef>
                          <a:spcPts val="0"/>
                        </a:spcBef>
                        <a:spcAft>
                          <a:spcPts val="0"/>
                        </a:spcAft>
                      </a:pPr>
                      <a:r>
                        <a:rPr lang="en-US" sz="1600" dirty="0">
                          <a:solidFill>
                            <a:srgbClr val="000000"/>
                          </a:solidFill>
                          <a:latin typeface="+mj-lt"/>
                          <a:ea typeface="Arial"/>
                          <a:cs typeface="Georgia"/>
                        </a:rPr>
                        <a:t>LEDT (infrared and red)</a:t>
                      </a:r>
                    </a:p>
                  </a:txBody>
                  <a:tcPr marL="63500" marR="63500" marT="63500" marB="63500" anchor="ctr"/>
                </a:tc>
                <a:tc>
                  <a:txBody>
                    <a:bodyPr/>
                    <a:lstStyle/>
                    <a:p>
                      <a:pPr marL="0" marR="0">
                        <a:lnSpc>
                          <a:spcPct val="115000"/>
                        </a:lnSpc>
                        <a:spcBef>
                          <a:spcPts val="0"/>
                        </a:spcBef>
                        <a:spcAft>
                          <a:spcPts val="0"/>
                        </a:spcAft>
                      </a:pPr>
                      <a:r>
                        <a:rPr lang="en-US" sz="1600" b="1" dirty="0">
                          <a:solidFill>
                            <a:srgbClr val="000000"/>
                          </a:solidFill>
                          <a:latin typeface="+mj-lt"/>
                          <a:ea typeface="Arial"/>
                          <a:cs typeface="Georgia"/>
                        </a:rPr>
                        <a:t>Location</a:t>
                      </a:r>
                      <a:r>
                        <a:rPr lang="en-US" sz="1600" dirty="0">
                          <a:solidFill>
                            <a:srgbClr val="000000"/>
                          </a:solidFill>
                          <a:latin typeface="+mj-lt"/>
                          <a:ea typeface="Arial"/>
                          <a:cs typeface="Georgia"/>
                        </a:rPr>
                        <a:t>: Muscle bellies of rectus femoris, vastus medialis, vastus lateralis </a:t>
                      </a:r>
                    </a:p>
                    <a:p>
                      <a:pPr marL="0" marR="0">
                        <a:lnSpc>
                          <a:spcPct val="115000"/>
                        </a:lnSpc>
                        <a:spcBef>
                          <a:spcPts val="0"/>
                        </a:spcBef>
                        <a:spcAft>
                          <a:spcPts val="0"/>
                        </a:spcAft>
                      </a:pPr>
                      <a:r>
                        <a:rPr lang="en-US" sz="1600" b="1" dirty="0">
                          <a:solidFill>
                            <a:srgbClr val="000000"/>
                          </a:solidFill>
                          <a:latin typeface="+mj-lt"/>
                          <a:ea typeface="Arial"/>
                          <a:cs typeface="Georgia"/>
                        </a:rPr>
                        <a:t>Frequency</a:t>
                      </a:r>
                      <a:r>
                        <a:rPr lang="en-US" sz="1600" dirty="0">
                          <a:solidFill>
                            <a:srgbClr val="000000"/>
                          </a:solidFill>
                          <a:latin typeface="+mj-lt"/>
                          <a:ea typeface="Arial"/>
                          <a:cs typeface="Georgia"/>
                        </a:rPr>
                        <a:t>: Continuous output</a:t>
                      </a:r>
                    </a:p>
                    <a:p>
                      <a:pPr marL="0" marR="0">
                        <a:lnSpc>
                          <a:spcPct val="115000"/>
                        </a:lnSpc>
                        <a:spcBef>
                          <a:spcPts val="0"/>
                        </a:spcBef>
                        <a:spcAft>
                          <a:spcPts val="0"/>
                        </a:spcAft>
                      </a:pPr>
                      <a:r>
                        <a:rPr lang="en-US" sz="1600" b="1" dirty="0">
                          <a:solidFill>
                            <a:srgbClr val="000000"/>
                          </a:solidFill>
                          <a:latin typeface="+mj-lt"/>
                          <a:ea typeface="Arial"/>
                          <a:cs typeface="Georgia"/>
                        </a:rPr>
                        <a:t>Time per site</a:t>
                      </a:r>
                      <a:r>
                        <a:rPr lang="en-US" sz="1600" dirty="0">
                          <a:solidFill>
                            <a:srgbClr val="000000"/>
                          </a:solidFill>
                          <a:latin typeface="+mj-lt"/>
                          <a:ea typeface="Arial"/>
                          <a:cs typeface="Georgia"/>
                        </a:rPr>
                        <a:t>: 30 seconds</a:t>
                      </a:r>
                    </a:p>
                  </a:txBody>
                  <a:tcPr marL="63500" marR="63500" marT="63500" marB="63500" anchor="ctr"/>
                </a:tc>
                <a:extLst>
                  <a:ext uri="{0D108BD9-81ED-4DB2-BD59-A6C34878D82A}">
                    <a16:rowId xmlns:a16="http://schemas.microsoft.com/office/drawing/2014/main" val="10003"/>
                  </a:ext>
                </a:extLst>
              </a:tr>
              <a:tr h="1309745">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dirty="0"/>
                        <a:t>Miranda EF et al.</a:t>
                      </a:r>
                      <a:r>
                        <a:rPr lang="en-US" sz="1600" baseline="30000" dirty="0"/>
                        <a:t>6</a:t>
                      </a:r>
                      <a:endParaRPr lang="en-US" sz="1600" dirty="0">
                        <a:solidFill>
                          <a:srgbClr val="000000"/>
                        </a:solidFill>
                        <a:latin typeface="Georgia"/>
                        <a:ea typeface="Arial"/>
                        <a:cs typeface="Georgia"/>
                      </a:endParaRPr>
                    </a:p>
                  </a:txBody>
                  <a:tcPr marL="63500" marR="63500" marT="63500" marB="63500" anchor="ctr"/>
                </a:tc>
                <a:tc>
                  <a:txBody>
                    <a:bodyPr/>
                    <a:lstStyle/>
                    <a:p>
                      <a:pPr marL="0" marR="0" algn="ctr">
                        <a:lnSpc>
                          <a:spcPct val="115000"/>
                        </a:lnSpc>
                        <a:spcBef>
                          <a:spcPts val="0"/>
                        </a:spcBef>
                        <a:spcAft>
                          <a:spcPts val="0"/>
                        </a:spcAft>
                      </a:pPr>
                      <a:r>
                        <a:rPr lang="en-US" sz="1600" dirty="0">
                          <a:solidFill>
                            <a:srgbClr val="000000"/>
                          </a:solidFill>
                          <a:latin typeface="+mj-lt"/>
                          <a:ea typeface="Arial"/>
                          <a:cs typeface="Georgia"/>
                        </a:rPr>
                        <a:t>9/10</a:t>
                      </a:r>
                    </a:p>
                  </a:txBody>
                  <a:tcPr marL="63500" marR="63500" marT="63500" marB="63500" anchor="ctr"/>
                </a:tc>
                <a:tc>
                  <a:txBody>
                    <a:bodyPr/>
                    <a:lstStyle/>
                    <a:p>
                      <a:pPr marL="0" marR="0" algn="ctr">
                        <a:lnSpc>
                          <a:spcPct val="115000"/>
                        </a:lnSpc>
                        <a:spcBef>
                          <a:spcPts val="0"/>
                        </a:spcBef>
                        <a:spcAft>
                          <a:spcPts val="0"/>
                        </a:spcAft>
                      </a:pPr>
                      <a:r>
                        <a:rPr lang="en-US" sz="1600" dirty="0">
                          <a:solidFill>
                            <a:srgbClr val="000000"/>
                          </a:solidFill>
                          <a:latin typeface="+mj-lt"/>
                          <a:ea typeface="Arial"/>
                          <a:cs typeface="Georgia"/>
                        </a:rPr>
                        <a:t>LT (super-pulsed) </a:t>
                      </a:r>
                    </a:p>
                    <a:p>
                      <a:pPr marL="0" marR="0" algn="ctr">
                        <a:lnSpc>
                          <a:spcPct val="115000"/>
                        </a:lnSpc>
                        <a:spcBef>
                          <a:spcPts val="0"/>
                        </a:spcBef>
                        <a:spcAft>
                          <a:spcPts val="0"/>
                        </a:spcAft>
                      </a:pPr>
                      <a:r>
                        <a:rPr lang="en-US" sz="1600" dirty="0">
                          <a:solidFill>
                            <a:srgbClr val="000000"/>
                          </a:solidFill>
                          <a:latin typeface="+mj-lt"/>
                          <a:ea typeface="Arial"/>
                          <a:cs typeface="Georgia"/>
                        </a:rPr>
                        <a:t>LEDT (infrared and red)</a:t>
                      </a:r>
                    </a:p>
                    <a:p>
                      <a:pPr marL="0" marR="0" algn="ctr">
                        <a:lnSpc>
                          <a:spcPct val="115000"/>
                        </a:lnSpc>
                        <a:spcBef>
                          <a:spcPts val="0"/>
                        </a:spcBef>
                        <a:spcAft>
                          <a:spcPts val="0"/>
                        </a:spcAft>
                      </a:pPr>
                      <a:r>
                        <a:rPr lang="en-US" sz="1600" dirty="0">
                          <a:solidFill>
                            <a:srgbClr val="000000"/>
                          </a:solidFill>
                          <a:latin typeface="+mj-lt"/>
                          <a:ea typeface="Arial"/>
                          <a:cs typeface="Georgia"/>
                        </a:rPr>
                        <a:t> Electromagnetic field</a:t>
                      </a:r>
                    </a:p>
                  </a:txBody>
                  <a:tcPr marL="63500" marR="63500" marT="63500" marB="63500" anchor="ctr"/>
                </a:tc>
                <a:tc>
                  <a:txBody>
                    <a:bodyPr/>
                    <a:lstStyle/>
                    <a:p>
                      <a:pPr marL="0" marR="0">
                        <a:lnSpc>
                          <a:spcPct val="115000"/>
                        </a:lnSpc>
                        <a:spcBef>
                          <a:spcPts val="0"/>
                        </a:spcBef>
                        <a:spcAft>
                          <a:spcPts val="0"/>
                        </a:spcAft>
                      </a:pPr>
                      <a:r>
                        <a:rPr lang="en-US" sz="1600" b="1" dirty="0">
                          <a:solidFill>
                            <a:srgbClr val="000000"/>
                          </a:solidFill>
                          <a:latin typeface="+mj-lt"/>
                          <a:ea typeface="Arial"/>
                          <a:cs typeface="Georgia"/>
                        </a:rPr>
                        <a:t>Location</a:t>
                      </a:r>
                      <a:r>
                        <a:rPr lang="en-US" sz="1600" dirty="0">
                          <a:solidFill>
                            <a:srgbClr val="000000"/>
                          </a:solidFill>
                          <a:latin typeface="+mj-lt"/>
                          <a:ea typeface="Arial"/>
                          <a:cs typeface="Georgia"/>
                        </a:rPr>
                        <a:t>: 9 sites on knee extensor muscles, 6 sites on knee flexors, 2 sites on the calf</a:t>
                      </a:r>
                    </a:p>
                    <a:p>
                      <a:pPr marL="0" marR="0">
                        <a:lnSpc>
                          <a:spcPct val="115000"/>
                        </a:lnSpc>
                        <a:spcBef>
                          <a:spcPts val="0"/>
                        </a:spcBef>
                        <a:spcAft>
                          <a:spcPts val="0"/>
                        </a:spcAft>
                      </a:pPr>
                      <a:r>
                        <a:rPr lang="en-US" sz="1600" b="1" dirty="0">
                          <a:solidFill>
                            <a:srgbClr val="000000"/>
                          </a:solidFill>
                          <a:latin typeface="+mj-lt"/>
                          <a:ea typeface="Arial"/>
                          <a:cs typeface="Georgia"/>
                        </a:rPr>
                        <a:t>Frequency</a:t>
                      </a:r>
                      <a:r>
                        <a:rPr lang="en-US" sz="1600" dirty="0">
                          <a:solidFill>
                            <a:srgbClr val="000000"/>
                          </a:solidFill>
                          <a:latin typeface="+mj-lt"/>
                          <a:ea typeface="Arial"/>
                          <a:cs typeface="Georgia"/>
                        </a:rPr>
                        <a:t>: Not specified </a:t>
                      </a:r>
                    </a:p>
                    <a:p>
                      <a:pPr marL="0" marR="0">
                        <a:lnSpc>
                          <a:spcPct val="115000"/>
                        </a:lnSpc>
                        <a:spcBef>
                          <a:spcPts val="0"/>
                        </a:spcBef>
                        <a:spcAft>
                          <a:spcPts val="0"/>
                        </a:spcAft>
                      </a:pPr>
                      <a:r>
                        <a:rPr lang="en-US" sz="1600" b="1" dirty="0">
                          <a:solidFill>
                            <a:srgbClr val="000000"/>
                          </a:solidFill>
                          <a:latin typeface="+mj-lt"/>
                          <a:ea typeface="Arial"/>
                          <a:cs typeface="Georgia"/>
                        </a:rPr>
                        <a:t>Time per site: </a:t>
                      </a:r>
                      <a:r>
                        <a:rPr lang="en-US" sz="1600" b="0" dirty="0">
                          <a:solidFill>
                            <a:srgbClr val="000000"/>
                          </a:solidFill>
                          <a:latin typeface="+mj-lt"/>
                          <a:ea typeface="Arial"/>
                          <a:cs typeface="Georgia"/>
                        </a:rPr>
                        <a:t>Not specified</a:t>
                      </a:r>
                      <a:endParaRPr lang="en-US" sz="1600" b="1" dirty="0">
                        <a:solidFill>
                          <a:srgbClr val="000000"/>
                        </a:solidFill>
                        <a:latin typeface="+mj-lt"/>
                        <a:ea typeface="Arial"/>
                        <a:cs typeface="Georgia"/>
                      </a:endParaRPr>
                    </a:p>
                  </a:txBody>
                  <a:tcPr marL="63500" marR="63500" marT="63500" marB="63500" anchor="ctr"/>
                </a:tc>
                <a:extLst>
                  <a:ext uri="{0D108BD9-81ED-4DB2-BD59-A6C34878D82A}">
                    <a16:rowId xmlns:a16="http://schemas.microsoft.com/office/drawing/2014/main" val="10004"/>
                  </a:ext>
                </a:extLst>
              </a:tr>
              <a:tr h="1309745">
                <a:tc>
                  <a:txBody>
                    <a:bodyPr/>
                    <a:lstStyle/>
                    <a:p>
                      <a:pPr marL="0" marR="0" algn="ctr">
                        <a:lnSpc>
                          <a:spcPct val="115000"/>
                        </a:lnSpc>
                        <a:spcBef>
                          <a:spcPts val="0"/>
                        </a:spcBef>
                        <a:spcAft>
                          <a:spcPts val="0"/>
                        </a:spcAft>
                      </a:pPr>
                      <a:r>
                        <a:rPr lang="en-US" sz="1600" dirty="0"/>
                        <a:t>Costa IP et al.</a:t>
                      </a:r>
                      <a:r>
                        <a:rPr lang="en-US" sz="1600" baseline="30000" dirty="0"/>
                        <a:t>4</a:t>
                      </a:r>
                      <a:endParaRPr lang="en-US" sz="1600" dirty="0">
                        <a:solidFill>
                          <a:srgbClr val="000000"/>
                        </a:solidFill>
                        <a:latin typeface="Georgia"/>
                        <a:ea typeface="Arial"/>
                        <a:cs typeface="Georgia"/>
                      </a:endParaRPr>
                    </a:p>
                  </a:txBody>
                  <a:tcPr marL="63500" marR="63500" marT="63500" marB="63500" anchor="ctr"/>
                </a:tc>
                <a:tc>
                  <a:txBody>
                    <a:bodyPr/>
                    <a:lstStyle/>
                    <a:p>
                      <a:pPr marL="0" marR="0" algn="ctr">
                        <a:lnSpc>
                          <a:spcPct val="115000"/>
                        </a:lnSpc>
                        <a:spcBef>
                          <a:spcPts val="0"/>
                        </a:spcBef>
                        <a:spcAft>
                          <a:spcPts val="0"/>
                        </a:spcAft>
                      </a:pPr>
                      <a:r>
                        <a:rPr lang="en-US" sz="1600" dirty="0">
                          <a:solidFill>
                            <a:srgbClr val="000000"/>
                          </a:solidFill>
                          <a:latin typeface="+mj-lt"/>
                          <a:ea typeface="Arial"/>
                          <a:cs typeface="Georgia"/>
                        </a:rPr>
                        <a:t>10/10</a:t>
                      </a:r>
                    </a:p>
                  </a:txBody>
                  <a:tcPr marL="63500" marR="63500" marT="63500" marB="63500" anchor="ctr"/>
                </a:tc>
                <a:tc>
                  <a:txBody>
                    <a:bodyPr/>
                    <a:lstStyle/>
                    <a:p>
                      <a:pPr marL="0" marR="0" algn="ctr">
                        <a:lnSpc>
                          <a:spcPct val="115000"/>
                        </a:lnSpc>
                        <a:spcBef>
                          <a:spcPts val="0"/>
                        </a:spcBef>
                        <a:spcAft>
                          <a:spcPts val="0"/>
                        </a:spcAft>
                      </a:pPr>
                      <a:r>
                        <a:rPr lang="en-US" sz="1600" dirty="0">
                          <a:solidFill>
                            <a:srgbClr val="000000"/>
                          </a:solidFill>
                          <a:latin typeface="+mj-lt"/>
                          <a:ea typeface="Arial"/>
                          <a:cs typeface="Georgia"/>
                        </a:rPr>
                        <a:t>LEDT (infrared)</a:t>
                      </a:r>
                    </a:p>
                  </a:txBody>
                  <a:tcPr marL="63500" marR="63500" marT="63500" marB="63500" anchor="ctr"/>
                </a:tc>
                <a:tc>
                  <a:txBody>
                    <a:bodyPr/>
                    <a:lstStyle/>
                    <a:p>
                      <a:pPr marL="0" marR="0">
                        <a:lnSpc>
                          <a:spcPct val="115000"/>
                        </a:lnSpc>
                        <a:spcBef>
                          <a:spcPts val="0"/>
                        </a:spcBef>
                        <a:spcAft>
                          <a:spcPts val="0"/>
                        </a:spcAft>
                      </a:pPr>
                      <a:r>
                        <a:rPr lang="en-US" sz="1600" b="1" dirty="0">
                          <a:solidFill>
                            <a:srgbClr val="000000"/>
                          </a:solidFill>
                          <a:latin typeface="+mj-lt"/>
                          <a:ea typeface="Arial"/>
                          <a:cs typeface="Georgia"/>
                        </a:rPr>
                        <a:t>Location</a:t>
                      </a:r>
                      <a:r>
                        <a:rPr lang="en-US" sz="1600" dirty="0">
                          <a:solidFill>
                            <a:srgbClr val="000000"/>
                          </a:solidFill>
                          <a:latin typeface="+mj-lt"/>
                          <a:ea typeface="Arial"/>
                          <a:cs typeface="Georgia"/>
                        </a:rPr>
                        <a:t>: 50 sites on quadriceps femoris, 50 sites on hamstrings</a:t>
                      </a:r>
                    </a:p>
                    <a:p>
                      <a:pPr marL="0" marR="0">
                        <a:lnSpc>
                          <a:spcPct val="115000"/>
                        </a:lnSpc>
                        <a:spcBef>
                          <a:spcPts val="0"/>
                        </a:spcBef>
                        <a:spcAft>
                          <a:spcPts val="0"/>
                        </a:spcAft>
                      </a:pPr>
                      <a:r>
                        <a:rPr lang="en-US" sz="1600" b="1" dirty="0">
                          <a:solidFill>
                            <a:srgbClr val="000000"/>
                          </a:solidFill>
                          <a:latin typeface="+mj-lt"/>
                          <a:ea typeface="Arial"/>
                          <a:cs typeface="Georgia"/>
                        </a:rPr>
                        <a:t>Frequency</a:t>
                      </a:r>
                      <a:r>
                        <a:rPr lang="en-US" sz="1600" dirty="0">
                          <a:solidFill>
                            <a:srgbClr val="000000"/>
                          </a:solidFill>
                          <a:latin typeface="+mj-lt"/>
                          <a:ea typeface="Arial"/>
                          <a:cs typeface="Georgia"/>
                        </a:rPr>
                        <a:t>: Not specified</a:t>
                      </a:r>
                    </a:p>
                    <a:p>
                      <a:pPr marL="0" marR="0">
                        <a:lnSpc>
                          <a:spcPct val="115000"/>
                        </a:lnSpc>
                        <a:spcBef>
                          <a:spcPts val="0"/>
                        </a:spcBef>
                        <a:spcAft>
                          <a:spcPts val="0"/>
                        </a:spcAft>
                      </a:pPr>
                      <a:r>
                        <a:rPr lang="en-US" sz="1600" b="1" dirty="0">
                          <a:solidFill>
                            <a:srgbClr val="000000"/>
                          </a:solidFill>
                          <a:latin typeface="+mj-lt"/>
                          <a:ea typeface="Arial"/>
                          <a:cs typeface="Georgia"/>
                        </a:rPr>
                        <a:t>Time per site</a:t>
                      </a:r>
                      <a:r>
                        <a:rPr lang="en-US" sz="1600" dirty="0">
                          <a:solidFill>
                            <a:srgbClr val="000000"/>
                          </a:solidFill>
                          <a:latin typeface="+mj-lt"/>
                          <a:ea typeface="Arial"/>
                          <a:cs typeface="Georgia"/>
                        </a:rPr>
                        <a:t>: 15 seconds </a:t>
                      </a:r>
                    </a:p>
                  </a:txBody>
                  <a:tcPr marL="63500" marR="63500" marT="63500" marB="63500" anchor="ctr"/>
                </a:tc>
                <a:extLst>
                  <a:ext uri="{0D108BD9-81ED-4DB2-BD59-A6C34878D82A}">
                    <a16:rowId xmlns:a16="http://schemas.microsoft.com/office/drawing/2014/main" val="10005"/>
                  </a:ext>
                </a:extLst>
              </a:tr>
              <a:tr h="1309745">
                <a:tc>
                  <a:txBody>
                    <a:bodyPr/>
                    <a:lstStyle/>
                    <a:p>
                      <a:pPr marL="0" marR="0" algn="ctr">
                        <a:lnSpc>
                          <a:spcPct val="115000"/>
                        </a:lnSpc>
                        <a:spcBef>
                          <a:spcPts val="0"/>
                        </a:spcBef>
                        <a:spcAft>
                          <a:spcPts val="0"/>
                        </a:spcAft>
                      </a:pPr>
                      <a:r>
                        <a:rPr lang="en-US" sz="1600" dirty="0"/>
                        <a:t>Mohamed AR et al.</a:t>
                      </a:r>
                      <a:r>
                        <a:rPr lang="en-US" sz="1600" baseline="30000" dirty="0"/>
                        <a:t>7</a:t>
                      </a:r>
                      <a:endParaRPr lang="en-US" sz="1600" dirty="0">
                        <a:solidFill>
                          <a:srgbClr val="000000"/>
                        </a:solidFill>
                        <a:latin typeface="Georgia"/>
                        <a:ea typeface="Arial"/>
                        <a:cs typeface="Georgia"/>
                      </a:endParaRPr>
                    </a:p>
                  </a:txBody>
                  <a:tcPr marL="63500" marR="63500" marT="63500" marB="63500" anchor="ctr"/>
                </a:tc>
                <a:tc>
                  <a:txBody>
                    <a:bodyPr/>
                    <a:lstStyle/>
                    <a:p>
                      <a:pPr marL="0" marR="0" algn="ctr">
                        <a:lnSpc>
                          <a:spcPct val="115000"/>
                        </a:lnSpc>
                        <a:spcBef>
                          <a:spcPts val="0"/>
                        </a:spcBef>
                        <a:spcAft>
                          <a:spcPts val="0"/>
                        </a:spcAft>
                      </a:pPr>
                      <a:r>
                        <a:rPr lang="en-US" sz="1600" dirty="0">
                          <a:solidFill>
                            <a:srgbClr val="000000"/>
                          </a:solidFill>
                          <a:latin typeface="+mj-lt"/>
                          <a:ea typeface="Arial"/>
                          <a:cs typeface="Georgia"/>
                        </a:rPr>
                        <a:t>5/10</a:t>
                      </a:r>
                    </a:p>
                  </a:txBody>
                  <a:tcPr marL="63500" marR="63500" marT="63500" marB="63500" anchor="ctr"/>
                </a:tc>
                <a:tc>
                  <a:txBody>
                    <a:bodyPr/>
                    <a:lstStyle/>
                    <a:p>
                      <a:pPr marL="0" marR="0" algn="ctr">
                        <a:lnSpc>
                          <a:spcPct val="115000"/>
                        </a:lnSpc>
                        <a:spcBef>
                          <a:spcPts val="0"/>
                        </a:spcBef>
                        <a:spcAft>
                          <a:spcPts val="0"/>
                        </a:spcAft>
                      </a:pPr>
                      <a:r>
                        <a:rPr lang="en-US" sz="1600" dirty="0">
                          <a:solidFill>
                            <a:srgbClr val="000000"/>
                          </a:solidFill>
                          <a:latin typeface="+mj-lt"/>
                          <a:ea typeface="Arial"/>
                          <a:cs typeface="Georgia"/>
                        </a:rPr>
                        <a:t>LT (low level)</a:t>
                      </a:r>
                    </a:p>
                  </a:txBody>
                  <a:tcPr marL="63500" marR="63500" marT="63500" marB="63500" anchor="ctr"/>
                </a:tc>
                <a:tc>
                  <a:txBody>
                    <a:bodyPr/>
                    <a:lstStyle/>
                    <a:p>
                      <a:pPr marL="0" marR="0">
                        <a:lnSpc>
                          <a:spcPct val="115000"/>
                        </a:lnSpc>
                        <a:spcBef>
                          <a:spcPts val="0"/>
                        </a:spcBef>
                        <a:spcAft>
                          <a:spcPts val="0"/>
                        </a:spcAft>
                      </a:pPr>
                      <a:r>
                        <a:rPr lang="en-US" sz="1600" b="1" dirty="0">
                          <a:solidFill>
                            <a:srgbClr val="000000"/>
                          </a:solidFill>
                          <a:latin typeface="+mj-lt"/>
                          <a:ea typeface="Arial"/>
                          <a:cs typeface="Georgia"/>
                        </a:rPr>
                        <a:t>Location</a:t>
                      </a:r>
                      <a:r>
                        <a:rPr lang="en-US" sz="1600" dirty="0">
                          <a:solidFill>
                            <a:srgbClr val="000000"/>
                          </a:solidFill>
                          <a:latin typeface="+mj-lt"/>
                          <a:ea typeface="Arial"/>
                          <a:cs typeface="Georgia"/>
                        </a:rPr>
                        <a:t>: 7 sites on anterior and posterior intercostal spaces</a:t>
                      </a:r>
                    </a:p>
                    <a:p>
                      <a:pPr marL="0" marR="0">
                        <a:lnSpc>
                          <a:spcPct val="115000"/>
                        </a:lnSpc>
                        <a:spcBef>
                          <a:spcPts val="0"/>
                        </a:spcBef>
                        <a:spcAft>
                          <a:spcPts val="0"/>
                        </a:spcAft>
                      </a:pPr>
                      <a:r>
                        <a:rPr lang="en-US" sz="1600" b="1" dirty="0">
                          <a:solidFill>
                            <a:srgbClr val="000000"/>
                          </a:solidFill>
                          <a:latin typeface="+mj-lt"/>
                          <a:ea typeface="Arial"/>
                          <a:cs typeface="Georgia"/>
                        </a:rPr>
                        <a:t>Frequency</a:t>
                      </a:r>
                      <a:r>
                        <a:rPr lang="en-US" sz="1600" dirty="0">
                          <a:solidFill>
                            <a:srgbClr val="000000"/>
                          </a:solidFill>
                          <a:latin typeface="+mj-lt"/>
                          <a:ea typeface="Arial"/>
                          <a:cs typeface="Georgia"/>
                        </a:rPr>
                        <a:t>: 5000 Hz</a:t>
                      </a:r>
                    </a:p>
                    <a:p>
                      <a:pPr marL="0" marR="0">
                        <a:lnSpc>
                          <a:spcPct val="115000"/>
                        </a:lnSpc>
                        <a:spcBef>
                          <a:spcPts val="0"/>
                        </a:spcBef>
                        <a:spcAft>
                          <a:spcPts val="0"/>
                        </a:spcAft>
                      </a:pPr>
                      <a:r>
                        <a:rPr lang="en-US" sz="1600" b="1" dirty="0">
                          <a:solidFill>
                            <a:srgbClr val="000000"/>
                          </a:solidFill>
                          <a:latin typeface="+mj-lt"/>
                          <a:ea typeface="Arial"/>
                          <a:cs typeface="Georgia"/>
                        </a:rPr>
                        <a:t>Time per site</a:t>
                      </a:r>
                      <a:r>
                        <a:rPr lang="en-US" sz="1600" dirty="0">
                          <a:solidFill>
                            <a:srgbClr val="000000"/>
                          </a:solidFill>
                          <a:latin typeface="+mj-lt"/>
                          <a:ea typeface="Arial"/>
                          <a:cs typeface="Georgia"/>
                        </a:rPr>
                        <a:t>: 1 minute</a:t>
                      </a:r>
                    </a:p>
                  </a:txBody>
                  <a:tcPr marL="63500" marR="63500" marT="63500" marB="63500" anchor="ctr"/>
                </a:tc>
                <a:extLst>
                  <a:ext uri="{0D108BD9-81ED-4DB2-BD59-A6C34878D82A}">
                    <a16:rowId xmlns:a16="http://schemas.microsoft.com/office/drawing/2014/main" val="10006"/>
                  </a:ext>
                </a:extLst>
              </a:tr>
              <a:tr h="807896">
                <a:tc>
                  <a:txBody>
                    <a:bodyPr/>
                    <a:lstStyle/>
                    <a:p>
                      <a:pPr marL="0" marR="0" algn="ctr">
                        <a:lnSpc>
                          <a:spcPct val="115000"/>
                        </a:lnSpc>
                        <a:spcBef>
                          <a:spcPts val="0"/>
                        </a:spcBef>
                        <a:spcAft>
                          <a:spcPts val="0"/>
                        </a:spcAft>
                      </a:pPr>
                      <a:r>
                        <a:rPr lang="en-US" sz="1600" dirty="0" err="1">
                          <a:solidFill>
                            <a:srgbClr val="000000"/>
                          </a:solidFill>
                          <a:latin typeface="+mj-lt"/>
                          <a:ea typeface="Arial"/>
                          <a:cs typeface="Georgia"/>
                        </a:rPr>
                        <a:t>Luniewski</a:t>
                      </a:r>
                      <a:r>
                        <a:rPr lang="en-US" sz="1600" dirty="0">
                          <a:solidFill>
                            <a:srgbClr val="000000"/>
                          </a:solidFill>
                          <a:latin typeface="+mj-lt"/>
                          <a:ea typeface="Arial"/>
                          <a:cs typeface="Georgia"/>
                        </a:rPr>
                        <a:t> J.</a:t>
                      </a:r>
                      <a:r>
                        <a:rPr lang="en-US" sz="1600" baseline="30000" dirty="0">
                          <a:solidFill>
                            <a:srgbClr val="000000"/>
                          </a:solidFill>
                          <a:latin typeface="+mj-lt"/>
                          <a:ea typeface="Arial"/>
                          <a:cs typeface="Georgia"/>
                        </a:rPr>
                        <a:t>8</a:t>
                      </a:r>
                      <a:endParaRPr lang="en-US" sz="1600" dirty="0">
                        <a:solidFill>
                          <a:srgbClr val="000000"/>
                        </a:solidFill>
                        <a:latin typeface="+mj-lt"/>
                        <a:ea typeface="Arial"/>
                        <a:cs typeface="Georgia"/>
                      </a:endParaRPr>
                    </a:p>
                  </a:txBody>
                  <a:tcPr marL="63500" marR="63500" marT="63500" marB="63500" anchor="ctr"/>
                </a:tc>
                <a:tc>
                  <a:txBody>
                    <a:bodyPr/>
                    <a:lstStyle/>
                    <a:p>
                      <a:pPr marL="0" marR="0" algn="ctr">
                        <a:lnSpc>
                          <a:spcPct val="115000"/>
                        </a:lnSpc>
                        <a:spcBef>
                          <a:spcPts val="0"/>
                        </a:spcBef>
                        <a:spcAft>
                          <a:spcPts val="0"/>
                        </a:spcAft>
                      </a:pPr>
                      <a:r>
                        <a:rPr lang="en-US" sz="1600" dirty="0">
                          <a:solidFill>
                            <a:srgbClr val="000000"/>
                          </a:solidFill>
                          <a:latin typeface="+mj-lt"/>
                          <a:ea typeface="Arial"/>
                          <a:cs typeface="Georgia"/>
                        </a:rPr>
                        <a:t>4/10</a:t>
                      </a:r>
                    </a:p>
                  </a:txBody>
                  <a:tcPr marL="63500" marR="63500" marT="63500" marB="63500" anchor="ctr"/>
                </a:tc>
                <a:tc>
                  <a:txBody>
                    <a:bodyPr/>
                    <a:lstStyle/>
                    <a:p>
                      <a:pPr marL="0" marR="0" algn="ctr">
                        <a:lnSpc>
                          <a:spcPct val="115000"/>
                        </a:lnSpc>
                        <a:spcBef>
                          <a:spcPts val="0"/>
                        </a:spcBef>
                        <a:spcAft>
                          <a:spcPts val="0"/>
                        </a:spcAft>
                      </a:pPr>
                      <a:r>
                        <a:rPr lang="en-US" sz="1600" dirty="0">
                          <a:solidFill>
                            <a:srgbClr val="000000"/>
                          </a:solidFill>
                          <a:latin typeface="+mj-lt"/>
                          <a:ea typeface="Arial"/>
                          <a:cs typeface="Georgia"/>
                        </a:rPr>
                        <a:t>LT (low level)</a:t>
                      </a:r>
                    </a:p>
                  </a:txBody>
                  <a:tcPr marL="63500" marR="63500" marT="63500" marB="63500" anchor="ctr"/>
                </a:tc>
                <a:tc>
                  <a:txBody>
                    <a:bodyPr/>
                    <a:lstStyle/>
                    <a:p>
                      <a:pPr marL="0" marR="0">
                        <a:lnSpc>
                          <a:spcPct val="115000"/>
                        </a:lnSpc>
                        <a:spcBef>
                          <a:spcPts val="0"/>
                        </a:spcBef>
                        <a:spcAft>
                          <a:spcPts val="0"/>
                        </a:spcAft>
                      </a:pPr>
                      <a:r>
                        <a:rPr lang="en-US" sz="1600" b="1" dirty="0">
                          <a:solidFill>
                            <a:srgbClr val="000000"/>
                          </a:solidFill>
                          <a:latin typeface="+mj-lt"/>
                          <a:ea typeface="Arial"/>
                          <a:cs typeface="Georgia"/>
                        </a:rPr>
                        <a:t>Location: </a:t>
                      </a:r>
                      <a:r>
                        <a:rPr lang="en-US" sz="1600" b="0" dirty="0">
                          <a:solidFill>
                            <a:srgbClr val="000000"/>
                          </a:solidFill>
                          <a:latin typeface="+mj-lt"/>
                          <a:ea typeface="Arial"/>
                          <a:cs typeface="Georgia"/>
                        </a:rPr>
                        <a:t>Not specified </a:t>
                      </a:r>
                      <a:endParaRPr lang="en-US" sz="1600" b="1" dirty="0">
                        <a:solidFill>
                          <a:srgbClr val="000000"/>
                        </a:solidFill>
                        <a:latin typeface="+mj-lt"/>
                        <a:ea typeface="Arial"/>
                        <a:cs typeface="Georgia"/>
                      </a:endParaRPr>
                    </a:p>
                    <a:p>
                      <a:pPr marL="0" marR="0">
                        <a:lnSpc>
                          <a:spcPct val="115000"/>
                        </a:lnSpc>
                        <a:spcBef>
                          <a:spcPts val="0"/>
                        </a:spcBef>
                        <a:spcAft>
                          <a:spcPts val="0"/>
                        </a:spcAft>
                      </a:pPr>
                      <a:r>
                        <a:rPr lang="en-US" sz="1600" b="1" dirty="0">
                          <a:solidFill>
                            <a:srgbClr val="000000"/>
                          </a:solidFill>
                          <a:latin typeface="+mj-lt"/>
                          <a:ea typeface="Arial"/>
                          <a:cs typeface="Georgia"/>
                        </a:rPr>
                        <a:t>Frequency: </a:t>
                      </a:r>
                      <a:r>
                        <a:rPr lang="en-US" sz="1600" b="0" kern="1200" dirty="0">
                          <a:solidFill>
                            <a:srgbClr val="000000"/>
                          </a:solidFill>
                          <a:latin typeface="+mn-lt"/>
                          <a:ea typeface="Arial"/>
                          <a:cs typeface="Georgia"/>
                        </a:rPr>
                        <a:t>Not specified </a:t>
                      </a:r>
                      <a:endParaRPr lang="en-US" sz="1600" b="1" dirty="0">
                        <a:solidFill>
                          <a:srgbClr val="000000"/>
                        </a:solidFill>
                        <a:latin typeface="+mj-lt"/>
                        <a:ea typeface="Arial"/>
                        <a:cs typeface="Georgia"/>
                      </a:endParaRPr>
                    </a:p>
                    <a:p>
                      <a:pPr marL="0" marR="0">
                        <a:lnSpc>
                          <a:spcPct val="115000"/>
                        </a:lnSpc>
                        <a:spcBef>
                          <a:spcPts val="0"/>
                        </a:spcBef>
                        <a:spcAft>
                          <a:spcPts val="0"/>
                        </a:spcAft>
                      </a:pPr>
                      <a:r>
                        <a:rPr lang="en-US" sz="1600" b="1" dirty="0">
                          <a:solidFill>
                            <a:srgbClr val="000000"/>
                          </a:solidFill>
                          <a:latin typeface="+mj-lt"/>
                          <a:ea typeface="Arial"/>
                          <a:cs typeface="Georgia"/>
                        </a:rPr>
                        <a:t>Time per site: </a:t>
                      </a:r>
                      <a:r>
                        <a:rPr lang="en-US" sz="1600" b="0" kern="1200" dirty="0">
                          <a:solidFill>
                            <a:srgbClr val="000000"/>
                          </a:solidFill>
                          <a:latin typeface="+mn-lt"/>
                          <a:ea typeface="Arial"/>
                          <a:cs typeface="Georgia"/>
                        </a:rPr>
                        <a:t>Not specified </a:t>
                      </a:r>
                      <a:endParaRPr lang="en-US" sz="1600" b="1" dirty="0">
                        <a:solidFill>
                          <a:srgbClr val="000000"/>
                        </a:solidFill>
                        <a:latin typeface="+mj-lt"/>
                        <a:ea typeface="Arial"/>
                        <a:cs typeface="Georgia"/>
                      </a:endParaRPr>
                    </a:p>
                  </a:txBody>
                  <a:tcPr marL="63500" marR="63500" marT="63500" marB="6350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516926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1686</Words>
  <Application>Microsoft Office PowerPoint</Application>
  <PresentationFormat>Custom</PresentationFormat>
  <Paragraphs>116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vt:lpstr>
      <vt:lpstr>Georgia</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Marri</dc:creator>
  <cp:lastModifiedBy>Ms. Natalia Kucharska</cp:lastModifiedBy>
  <cp:revision>178</cp:revision>
  <dcterms:created xsi:type="dcterms:W3CDTF">2017-11-07T22:32:21Z</dcterms:created>
  <dcterms:modified xsi:type="dcterms:W3CDTF">2019-11-12T03:44:41Z</dcterms:modified>
</cp:coreProperties>
</file>