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7432000" cy="16459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CBB0DE"/>
    <a:srgbClr val="FEFBF5"/>
    <a:srgbClr val="B1A5C2"/>
    <a:srgbClr val="FDFEFC"/>
    <a:srgbClr val="604A7B"/>
    <a:srgbClr val="E7B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262" autoAdjust="0"/>
    <p:restoredTop sz="90824" autoAdjust="0"/>
  </p:normalViewPr>
  <p:slideViewPr>
    <p:cSldViewPr>
      <p:cViewPr varScale="1">
        <p:scale>
          <a:sx n="28" d="100"/>
          <a:sy n="28" d="100"/>
        </p:scale>
        <p:origin x="126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16C9-8CDC-C048-93B1-470710ADC81C}" type="doc">
      <dgm:prSet loTypeId="urn:microsoft.com/office/officeart/2005/8/layout/vProcess5" loCatId="" qsTypeId="urn:microsoft.com/office/officeart/2005/8/quickstyle/simple3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01BE860F-2555-A448-9FA1-EB839484466C}">
      <dgm:prSet phldrT="[Text]" custT="1"/>
      <dgm:spPr/>
      <dgm:t>
        <a:bodyPr/>
        <a:lstStyle/>
        <a:p>
          <a:pPr algn="ctr"/>
          <a:r>
            <a:rPr lang="en-US" sz="2800" dirty="0"/>
            <a:t>Records identified through database searching (n=103)</a:t>
          </a:r>
        </a:p>
      </dgm:t>
    </dgm:pt>
    <dgm:pt modelId="{CDA52AA1-FDDF-1C40-8403-99E46CE1C5DD}" type="parTrans" cxnId="{8E1FDC03-B9B8-8A40-9D96-6CAEC728ED82}">
      <dgm:prSet/>
      <dgm:spPr/>
      <dgm:t>
        <a:bodyPr/>
        <a:lstStyle/>
        <a:p>
          <a:endParaRPr lang="en-US"/>
        </a:p>
      </dgm:t>
    </dgm:pt>
    <dgm:pt modelId="{7AC9E3F3-E86A-EE47-943B-FC6C2AB918BC}" type="sibTrans" cxnId="{8E1FDC03-B9B8-8A40-9D96-6CAEC728ED82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8BAC3E75-B1C6-6147-AC18-D20792AE9516}">
      <dgm:prSet phldrT="[Text]" custT="1"/>
      <dgm:spPr/>
      <dgm:t>
        <a:bodyPr/>
        <a:lstStyle/>
        <a:p>
          <a:pPr algn="ctr"/>
          <a:r>
            <a:rPr lang="en-US" sz="2700" dirty="0"/>
            <a:t>Full-text articles included after assessing for eligibility (n=4)</a:t>
          </a:r>
        </a:p>
      </dgm:t>
    </dgm:pt>
    <dgm:pt modelId="{9342C624-1E01-3A4F-85EE-0E486AAE2887}" type="parTrans" cxnId="{89787B08-EBB1-A14A-A93A-506926C4DB8C}">
      <dgm:prSet/>
      <dgm:spPr/>
      <dgm:t>
        <a:bodyPr/>
        <a:lstStyle/>
        <a:p>
          <a:endParaRPr lang="en-US"/>
        </a:p>
      </dgm:t>
    </dgm:pt>
    <dgm:pt modelId="{0B6F6185-603F-E542-81AE-217D7CABC41B}" type="sibTrans" cxnId="{89787B08-EBB1-A14A-A93A-506926C4DB8C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D025FEE8-F75C-8E43-ACA1-1F9724C3CEBF}">
      <dgm:prSet custT="1"/>
      <dgm:spPr/>
      <dgm:t>
        <a:bodyPr/>
        <a:lstStyle/>
        <a:p>
          <a:pPr algn="ctr"/>
          <a:r>
            <a:rPr lang="en-US" sz="2800" dirty="0"/>
            <a:t>Records after duplicates removed (n=75)</a:t>
          </a:r>
        </a:p>
      </dgm:t>
    </dgm:pt>
    <dgm:pt modelId="{9956AD06-D4A1-334A-9FF1-EFE4226792BB}" type="parTrans" cxnId="{B62E83C8-7979-2149-A60C-6F49E8F2B1BE}">
      <dgm:prSet/>
      <dgm:spPr/>
      <dgm:t>
        <a:bodyPr/>
        <a:lstStyle/>
        <a:p>
          <a:endParaRPr lang="en-US"/>
        </a:p>
      </dgm:t>
    </dgm:pt>
    <dgm:pt modelId="{457F2EB2-DF92-EB4F-84F0-60C9049093ED}" type="sibTrans" cxnId="{B62E83C8-7979-2149-A60C-6F49E8F2B1BE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B8FCB18D-F0F1-B141-999D-252AE208AD87}">
      <dgm:prSet custT="1"/>
      <dgm:spPr/>
      <dgm:t>
        <a:bodyPr/>
        <a:lstStyle/>
        <a:p>
          <a:pPr algn="ctr"/>
          <a:r>
            <a:rPr lang="en-US" sz="2700" dirty="0"/>
            <a:t>Records included after screening by title &amp; abstract (n=33)</a:t>
          </a:r>
        </a:p>
      </dgm:t>
    </dgm:pt>
    <dgm:pt modelId="{B5F96C31-22D8-1C46-BDD7-889ADCF35C7C}" type="parTrans" cxnId="{95A9D6C4-63AB-3B41-A14C-72A985086D4F}">
      <dgm:prSet/>
      <dgm:spPr/>
      <dgm:t>
        <a:bodyPr/>
        <a:lstStyle/>
        <a:p>
          <a:endParaRPr lang="en-US"/>
        </a:p>
      </dgm:t>
    </dgm:pt>
    <dgm:pt modelId="{19C77357-FEC9-4941-A373-20D0237171C1}" type="sibTrans" cxnId="{95A9D6C4-63AB-3B41-A14C-72A985086D4F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D19968C4-E074-484D-9079-C6D35B1FED0F}" type="pres">
      <dgm:prSet presAssocID="{901116C9-8CDC-C048-93B1-470710ADC81C}" presName="outerComposite" presStyleCnt="0">
        <dgm:presLayoutVars>
          <dgm:chMax val="5"/>
          <dgm:dir/>
          <dgm:resizeHandles val="exact"/>
        </dgm:presLayoutVars>
      </dgm:prSet>
      <dgm:spPr/>
    </dgm:pt>
    <dgm:pt modelId="{4E56073E-DB3B-8046-99B1-0D8A3F8989B4}" type="pres">
      <dgm:prSet presAssocID="{901116C9-8CDC-C048-93B1-470710ADC81C}" presName="dummyMaxCanvas" presStyleCnt="0">
        <dgm:presLayoutVars/>
      </dgm:prSet>
      <dgm:spPr/>
    </dgm:pt>
    <dgm:pt modelId="{E90348A7-1043-C84C-96EC-4DD9050A62B0}" type="pres">
      <dgm:prSet presAssocID="{901116C9-8CDC-C048-93B1-470710ADC81C}" presName="FourNodes_1" presStyleLbl="node1" presStyleIdx="0" presStyleCnt="4" custScaleX="63408" custLinFactNeighborX="-20324" custLinFactNeighborY="1134">
        <dgm:presLayoutVars>
          <dgm:bulletEnabled val="1"/>
        </dgm:presLayoutVars>
      </dgm:prSet>
      <dgm:spPr/>
    </dgm:pt>
    <dgm:pt modelId="{767D055E-C332-0641-B3B8-7F6EB7A65EDE}" type="pres">
      <dgm:prSet presAssocID="{901116C9-8CDC-C048-93B1-470710ADC81C}" presName="FourNodes_2" presStyleLbl="node1" presStyleIdx="1" presStyleCnt="4" custScaleX="66161" custLinFactNeighborX="-11952" custLinFactNeighborY="-1485">
        <dgm:presLayoutVars>
          <dgm:bulletEnabled val="1"/>
        </dgm:presLayoutVars>
      </dgm:prSet>
      <dgm:spPr/>
    </dgm:pt>
    <dgm:pt modelId="{A6362CD5-5EE1-CA47-BFAD-3654B154BF21}" type="pres">
      <dgm:prSet presAssocID="{901116C9-8CDC-C048-93B1-470710ADC81C}" presName="FourNodes_3" presStyleLbl="node1" presStyleIdx="2" presStyleCnt="4" custScaleX="70644" custLinFactNeighborX="595" custLinFactNeighborY="-4105">
        <dgm:presLayoutVars>
          <dgm:bulletEnabled val="1"/>
        </dgm:presLayoutVars>
      </dgm:prSet>
      <dgm:spPr/>
    </dgm:pt>
    <dgm:pt modelId="{2664DC7D-0A13-BB49-9490-D1BE6A3324BA}" type="pres">
      <dgm:prSet presAssocID="{901116C9-8CDC-C048-93B1-470710ADC81C}" presName="FourNodes_4" presStyleLbl="node1" presStyleIdx="3" presStyleCnt="4" custScaleX="68836" custLinFactNeighborX="15255" custLinFactNeighborY="-6724">
        <dgm:presLayoutVars>
          <dgm:bulletEnabled val="1"/>
        </dgm:presLayoutVars>
      </dgm:prSet>
      <dgm:spPr/>
    </dgm:pt>
    <dgm:pt modelId="{EB042F01-55F8-C54D-B92D-4B7D9D87E1F3}" type="pres">
      <dgm:prSet presAssocID="{901116C9-8CDC-C048-93B1-470710ADC81C}" presName="FourConn_1-2" presStyleLbl="fgAccFollowNode1" presStyleIdx="0" presStyleCnt="3">
        <dgm:presLayoutVars>
          <dgm:bulletEnabled val="1"/>
        </dgm:presLayoutVars>
      </dgm:prSet>
      <dgm:spPr/>
    </dgm:pt>
    <dgm:pt modelId="{1D8D6837-4F95-6A41-B840-33CF66D9D5E0}" type="pres">
      <dgm:prSet presAssocID="{901116C9-8CDC-C048-93B1-470710ADC81C}" presName="FourConn_2-3" presStyleLbl="fgAccFollowNode1" presStyleIdx="1" presStyleCnt="3">
        <dgm:presLayoutVars>
          <dgm:bulletEnabled val="1"/>
        </dgm:presLayoutVars>
      </dgm:prSet>
      <dgm:spPr/>
    </dgm:pt>
    <dgm:pt modelId="{95A8810B-AE34-1E45-84A3-53198B2B23C8}" type="pres">
      <dgm:prSet presAssocID="{901116C9-8CDC-C048-93B1-470710ADC81C}" presName="FourConn_3-4" presStyleLbl="fgAccFollowNode1" presStyleIdx="2" presStyleCnt="3">
        <dgm:presLayoutVars>
          <dgm:bulletEnabled val="1"/>
        </dgm:presLayoutVars>
      </dgm:prSet>
      <dgm:spPr/>
    </dgm:pt>
    <dgm:pt modelId="{90D21F9B-4D44-DD44-915B-0FB7ACDF4B94}" type="pres">
      <dgm:prSet presAssocID="{901116C9-8CDC-C048-93B1-470710ADC81C}" presName="FourNodes_1_text" presStyleLbl="node1" presStyleIdx="3" presStyleCnt="4">
        <dgm:presLayoutVars>
          <dgm:bulletEnabled val="1"/>
        </dgm:presLayoutVars>
      </dgm:prSet>
      <dgm:spPr/>
    </dgm:pt>
    <dgm:pt modelId="{A7576258-E894-3641-986F-1C666EDDD705}" type="pres">
      <dgm:prSet presAssocID="{901116C9-8CDC-C048-93B1-470710ADC81C}" presName="FourNodes_2_text" presStyleLbl="node1" presStyleIdx="3" presStyleCnt="4">
        <dgm:presLayoutVars>
          <dgm:bulletEnabled val="1"/>
        </dgm:presLayoutVars>
      </dgm:prSet>
      <dgm:spPr/>
    </dgm:pt>
    <dgm:pt modelId="{A902D151-EE63-E249-A130-8B31442E103B}" type="pres">
      <dgm:prSet presAssocID="{901116C9-8CDC-C048-93B1-470710ADC81C}" presName="FourNodes_3_text" presStyleLbl="node1" presStyleIdx="3" presStyleCnt="4">
        <dgm:presLayoutVars>
          <dgm:bulletEnabled val="1"/>
        </dgm:presLayoutVars>
      </dgm:prSet>
      <dgm:spPr/>
    </dgm:pt>
    <dgm:pt modelId="{0E06F2B3-303C-6F48-98E7-87DE2A8A65DE}" type="pres">
      <dgm:prSet presAssocID="{901116C9-8CDC-C048-93B1-470710ADC81C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4F62F02-B829-AB4E-8DF6-DE3477CE887F}" type="presOf" srcId="{7AC9E3F3-E86A-EE47-943B-FC6C2AB918BC}" destId="{EB042F01-55F8-C54D-B92D-4B7D9D87E1F3}" srcOrd="0" destOrd="0" presId="urn:microsoft.com/office/officeart/2005/8/layout/vProcess5"/>
    <dgm:cxn modelId="{8E1FDC03-B9B8-8A40-9D96-6CAEC728ED82}" srcId="{901116C9-8CDC-C048-93B1-470710ADC81C}" destId="{01BE860F-2555-A448-9FA1-EB839484466C}" srcOrd="0" destOrd="0" parTransId="{CDA52AA1-FDDF-1C40-8403-99E46CE1C5DD}" sibTransId="{7AC9E3F3-E86A-EE47-943B-FC6C2AB918BC}"/>
    <dgm:cxn modelId="{89787B08-EBB1-A14A-A93A-506926C4DB8C}" srcId="{901116C9-8CDC-C048-93B1-470710ADC81C}" destId="{8BAC3E75-B1C6-6147-AC18-D20792AE9516}" srcOrd="3" destOrd="0" parTransId="{9342C624-1E01-3A4F-85EE-0E486AAE2887}" sibTransId="{0B6F6185-603F-E542-81AE-217D7CABC41B}"/>
    <dgm:cxn modelId="{0A76C00C-3A26-FA45-85C6-29FEDABF587D}" type="presOf" srcId="{8BAC3E75-B1C6-6147-AC18-D20792AE9516}" destId="{2664DC7D-0A13-BB49-9490-D1BE6A3324BA}" srcOrd="0" destOrd="0" presId="urn:microsoft.com/office/officeart/2005/8/layout/vProcess5"/>
    <dgm:cxn modelId="{CF353310-371A-3541-A7B7-2DFDF283421C}" type="presOf" srcId="{D025FEE8-F75C-8E43-ACA1-1F9724C3CEBF}" destId="{A7576258-E894-3641-986F-1C666EDDD705}" srcOrd="1" destOrd="0" presId="urn:microsoft.com/office/officeart/2005/8/layout/vProcess5"/>
    <dgm:cxn modelId="{E28B9F33-43DA-AC41-B93F-C04CE1814A4F}" type="presOf" srcId="{01BE860F-2555-A448-9FA1-EB839484466C}" destId="{E90348A7-1043-C84C-96EC-4DD9050A62B0}" srcOrd="0" destOrd="0" presId="urn:microsoft.com/office/officeart/2005/8/layout/vProcess5"/>
    <dgm:cxn modelId="{A7A50835-8764-124E-97FA-186313EFFE7D}" type="presOf" srcId="{B8FCB18D-F0F1-B141-999D-252AE208AD87}" destId="{A902D151-EE63-E249-A130-8B31442E103B}" srcOrd="1" destOrd="0" presId="urn:microsoft.com/office/officeart/2005/8/layout/vProcess5"/>
    <dgm:cxn modelId="{75EB2468-2753-A440-91AA-944EAE66AA9E}" type="presOf" srcId="{19C77357-FEC9-4941-A373-20D0237171C1}" destId="{95A8810B-AE34-1E45-84A3-53198B2B23C8}" srcOrd="0" destOrd="0" presId="urn:microsoft.com/office/officeart/2005/8/layout/vProcess5"/>
    <dgm:cxn modelId="{2AE0E54F-DF04-C34E-9FBE-EECEAAD26F59}" type="presOf" srcId="{901116C9-8CDC-C048-93B1-470710ADC81C}" destId="{D19968C4-E074-484D-9079-C6D35B1FED0F}" srcOrd="0" destOrd="0" presId="urn:microsoft.com/office/officeart/2005/8/layout/vProcess5"/>
    <dgm:cxn modelId="{F5EA5085-6D01-384B-A6D1-80D9913435BF}" type="presOf" srcId="{457F2EB2-DF92-EB4F-84F0-60C9049093ED}" destId="{1D8D6837-4F95-6A41-B840-33CF66D9D5E0}" srcOrd="0" destOrd="0" presId="urn:microsoft.com/office/officeart/2005/8/layout/vProcess5"/>
    <dgm:cxn modelId="{2D39A285-4020-D94A-A7E8-96E5520CAA40}" type="presOf" srcId="{8BAC3E75-B1C6-6147-AC18-D20792AE9516}" destId="{0E06F2B3-303C-6F48-98E7-87DE2A8A65DE}" srcOrd="1" destOrd="0" presId="urn:microsoft.com/office/officeart/2005/8/layout/vProcess5"/>
    <dgm:cxn modelId="{95A9D6C4-63AB-3B41-A14C-72A985086D4F}" srcId="{901116C9-8CDC-C048-93B1-470710ADC81C}" destId="{B8FCB18D-F0F1-B141-999D-252AE208AD87}" srcOrd="2" destOrd="0" parTransId="{B5F96C31-22D8-1C46-BDD7-889ADCF35C7C}" sibTransId="{19C77357-FEC9-4941-A373-20D0237171C1}"/>
    <dgm:cxn modelId="{B62E83C8-7979-2149-A60C-6F49E8F2B1BE}" srcId="{901116C9-8CDC-C048-93B1-470710ADC81C}" destId="{D025FEE8-F75C-8E43-ACA1-1F9724C3CEBF}" srcOrd="1" destOrd="0" parTransId="{9956AD06-D4A1-334A-9FF1-EFE4226792BB}" sibTransId="{457F2EB2-DF92-EB4F-84F0-60C9049093ED}"/>
    <dgm:cxn modelId="{BA17F2CD-ED9D-3F49-BBAD-2EB65A4B713C}" type="presOf" srcId="{D025FEE8-F75C-8E43-ACA1-1F9724C3CEBF}" destId="{767D055E-C332-0641-B3B8-7F6EB7A65EDE}" srcOrd="0" destOrd="0" presId="urn:microsoft.com/office/officeart/2005/8/layout/vProcess5"/>
    <dgm:cxn modelId="{59863FD1-A99F-734E-95F2-8FB2EE925E0F}" type="presOf" srcId="{B8FCB18D-F0F1-B141-999D-252AE208AD87}" destId="{A6362CD5-5EE1-CA47-BFAD-3654B154BF21}" srcOrd="0" destOrd="0" presId="urn:microsoft.com/office/officeart/2005/8/layout/vProcess5"/>
    <dgm:cxn modelId="{C8A9BEED-95B3-F145-8EE9-4A537933D177}" type="presOf" srcId="{01BE860F-2555-A448-9FA1-EB839484466C}" destId="{90D21F9B-4D44-DD44-915B-0FB7ACDF4B94}" srcOrd="1" destOrd="0" presId="urn:microsoft.com/office/officeart/2005/8/layout/vProcess5"/>
    <dgm:cxn modelId="{2B6DB7C3-FE5A-A54C-BE83-0BBE46F0477E}" type="presParOf" srcId="{D19968C4-E074-484D-9079-C6D35B1FED0F}" destId="{4E56073E-DB3B-8046-99B1-0D8A3F8989B4}" srcOrd="0" destOrd="0" presId="urn:microsoft.com/office/officeart/2005/8/layout/vProcess5"/>
    <dgm:cxn modelId="{01C82380-26BC-2244-8DED-0445203365D5}" type="presParOf" srcId="{D19968C4-E074-484D-9079-C6D35B1FED0F}" destId="{E90348A7-1043-C84C-96EC-4DD9050A62B0}" srcOrd="1" destOrd="0" presId="urn:microsoft.com/office/officeart/2005/8/layout/vProcess5"/>
    <dgm:cxn modelId="{4F42E392-E66A-4D47-8791-D83B3097A63B}" type="presParOf" srcId="{D19968C4-E074-484D-9079-C6D35B1FED0F}" destId="{767D055E-C332-0641-B3B8-7F6EB7A65EDE}" srcOrd="2" destOrd="0" presId="urn:microsoft.com/office/officeart/2005/8/layout/vProcess5"/>
    <dgm:cxn modelId="{F1C84C0C-E6B1-654E-8245-94151B32A85E}" type="presParOf" srcId="{D19968C4-E074-484D-9079-C6D35B1FED0F}" destId="{A6362CD5-5EE1-CA47-BFAD-3654B154BF21}" srcOrd="3" destOrd="0" presId="urn:microsoft.com/office/officeart/2005/8/layout/vProcess5"/>
    <dgm:cxn modelId="{EECB9B80-29AD-E14E-AEF3-9CCAC50C1C45}" type="presParOf" srcId="{D19968C4-E074-484D-9079-C6D35B1FED0F}" destId="{2664DC7D-0A13-BB49-9490-D1BE6A3324BA}" srcOrd="4" destOrd="0" presId="urn:microsoft.com/office/officeart/2005/8/layout/vProcess5"/>
    <dgm:cxn modelId="{D1C67145-7174-E14E-8253-7A2613FEDBF5}" type="presParOf" srcId="{D19968C4-E074-484D-9079-C6D35B1FED0F}" destId="{EB042F01-55F8-C54D-B92D-4B7D9D87E1F3}" srcOrd="5" destOrd="0" presId="urn:microsoft.com/office/officeart/2005/8/layout/vProcess5"/>
    <dgm:cxn modelId="{6ED44A42-DBDB-684D-9BB7-AEE5A0545FCC}" type="presParOf" srcId="{D19968C4-E074-484D-9079-C6D35B1FED0F}" destId="{1D8D6837-4F95-6A41-B840-33CF66D9D5E0}" srcOrd="6" destOrd="0" presId="urn:microsoft.com/office/officeart/2005/8/layout/vProcess5"/>
    <dgm:cxn modelId="{CDB444E6-B9EE-964C-B025-CD452582CB80}" type="presParOf" srcId="{D19968C4-E074-484D-9079-C6D35B1FED0F}" destId="{95A8810B-AE34-1E45-84A3-53198B2B23C8}" srcOrd="7" destOrd="0" presId="urn:microsoft.com/office/officeart/2005/8/layout/vProcess5"/>
    <dgm:cxn modelId="{636F61ED-B0DD-0745-96C5-91E83CE0A705}" type="presParOf" srcId="{D19968C4-E074-484D-9079-C6D35B1FED0F}" destId="{90D21F9B-4D44-DD44-915B-0FB7ACDF4B94}" srcOrd="8" destOrd="0" presId="urn:microsoft.com/office/officeart/2005/8/layout/vProcess5"/>
    <dgm:cxn modelId="{69D4A3F0-B595-EC43-8B6E-B1B5EC5B4EFF}" type="presParOf" srcId="{D19968C4-E074-484D-9079-C6D35B1FED0F}" destId="{A7576258-E894-3641-986F-1C666EDDD705}" srcOrd="9" destOrd="0" presId="urn:microsoft.com/office/officeart/2005/8/layout/vProcess5"/>
    <dgm:cxn modelId="{A86972F8-FF37-C345-9909-EB64CCDE378A}" type="presParOf" srcId="{D19968C4-E074-484D-9079-C6D35B1FED0F}" destId="{A902D151-EE63-E249-A130-8B31442E103B}" srcOrd="10" destOrd="0" presId="urn:microsoft.com/office/officeart/2005/8/layout/vProcess5"/>
    <dgm:cxn modelId="{6FD77E58-BFFD-E944-BE82-52BE3DEE689D}" type="presParOf" srcId="{D19968C4-E074-484D-9079-C6D35B1FED0F}" destId="{0E06F2B3-303C-6F48-98E7-87DE2A8A65D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348A7-1043-C84C-96EC-4DD9050A62B0}">
      <dsp:nvSpPr>
        <dsp:cNvPr id="0" name=""/>
        <dsp:cNvSpPr/>
      </dsp:nvSpPr>
      <dsp:spPr>
        <a:xfrm>
          <a:off x="0" y="11115"/>
          <a:ext cx="5256878" cy="980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Records identified through database searching (n=103)</a:t>
          </a:r>
        </a:p>
      </dsp:txBody>
      <dsp:txXfrm>
        <a:off x="28710" y="39825"/>
        <a:ext cx="4512657" cy="922802"/>
      </dsp:txXfrm>
    </dsp:sp>
    <dsp:sp modelId="{767D055E-C332-0641-B3B8-7F6EB7A65EDE}">
      <dsp:nvSpPr>
        <dsp:cNvPr id="0" name=""/>
        <dsp:cNvSpPr/>
      </dsp:nvSpPr>
      <dsp:spPr>
        <a:xfrm>
          <a:off x="1106168" y="1143889"/>
          <a:ext cx="5485117" cy="980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Records after duplicates removed (n=75)</a:t>
          </a:r>
        </a:p>
      </dsp:txBody>
      <dsp:txXfrm>
        <a:off x="1134878" y="1172599"/>
        <a:ext cx="4546777" cy="922802"/>
      </dsp:txXfrm>
    </dsp:sp>
    <dsp:sp modelId="{A6362CD5-5EE1-CA47-BFAD-3654B154BF21}">
      <dsp:nvSpPr>
        <dsp:cNvPr id="0" name=""/>
        <dsp:cNvSpPr/>
      </dsp:nvSpPr>
      <dsp:spPr>
        <a:xfrm>
          <a:off x="2644523" y="2276652"/>
          <a:ext cx="5856783" cy="980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Records included after screening by title &amp; abstract (n=33)</a:t>
          </a:r>
        </a:p>
      </dsp:txBody>
      <dsp:txXfrm>
        <a:off x="2673233" y="2305362"/>
        <a:ext cx="4866074" cy="922802"/>
      </dsp:txXfrm>
    </dsp:sp>
    <dsp:sp modelId="{2664DC7D-0A13-BB49-9490-D1BE6A3324BA}">
      <dsp:nvSpPr>
        <dsp:cNvPr id="0" name=""/>
        <dsp:cNvSpPr/>
      </dsp:nvSpPr>
      <dsp:spPr>
        <a:xfrm>
          <a:off x="4629200" y="3409425"/>
          <a:ext cx="5706890" cy="980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Full-text articles included after assessing for eligibility (n=4)</a:t>
          </a:r>
        </a:p>
      </dsp:txBody>
      <dsp:txXfrm>
        <a:off x="4657910" y="3438135"/>
        <a:ext cx="4732933" cy="922802"/>
      </dsp:txXfrm>
    </dsp:sp>
    <dsp:sp modelId="{EB042F01-55F8-C54D-B92D-4B7D9D87E1F3}">
      <dsp:nvSpPr>
        <dsp:cNvPr id="0" name=""/>
        <dsp:cNvSpPr/>
      </dsp:nvSpPr>
      <dsp:spPr>
        <a:xfrm>
          <a:off x="7653415" y="750761"/>
          <a:ext cx="637144" cy="637144"/>
        </a:xfrm>
        <a:prstGeom prst="downArrow">
          <a:avLst>
            <a:gd name="adj1" fmla="val 55000"/>
            <a:gd name="adj2" fmla="val 45000"/>
          </a:avLst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7796772" y="750761"/>
        <a:ext cx="350430" cy="479451"/>
      </dsp:txXfrm>
    </dsp:sp>
    <dsp:sp modelId="{1D8D6837-4F95-6A41-B840-33CF66D9D5E0}">
      <dsp:nvSpPr>
        <dsp:cNvPr id="0" name=""/>
        <dsp:cNvSpPr/>
      </dsp:nvSpPr>
      <dsp:spPr>
        <a:xfrm>
          <a:off x="8347750" y="1909207"/>
          <a:ext cx="637144" cy="637144"/>
        </a:xfrm>
        <a:prstGeom prst="downArrow">
          <a:avLst>
            <a:gd name="adj1" fmla="val 55000"/>
            <a:gd name="adj2" fmla="val 45000"/>
          </a:avLst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8491107" y="1909207"/>
        <a:ext cx="350430" cy="479451"/>
      </dsp:txXfrm>
    </dsp:sp>
    <dsp:sp modelId="{95A8810B-AE34-1E45-84A3-53198B2B23C8}">
      <dsp:nvSpPr>
        <dsp:cNvPr id="0" name=""/>
        <dsp:cNvSpPr/>
      </dsp:nvSpPr>
      <dsp:spPr>
        <a:xfrm>
          <a:off x="9031721" y="3067652"/>
          <a:ext cx="637144" cy="637144"/>
        </a:xfrm>
        <a:prstGeom prst="downArrow">
          <a:avLst>
            <a:gd name="adj1" fmla="val 55000"/>
            <a:gd name="adj2" fmla="val 45000"/>
          </a:avLst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9175078" y="3067652"/>
        <a:ext cx="350430" cy="479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74DFC-EB63-794D-B045-30AF069070F7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AFADB-9124-7B46-92D7-5AF7224A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9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AFADB-9124-7B46-92D7-5AF7224A68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228600" y="-152400"/>
            <a:ext cx="27889200" cy="16764000"/>
          </a:xfrm>
          <a:custGeom>
            <a:avLst/>
            <a:gdLst>
              <a:gd name="connsiteX0" fmla="*/ 0 w 27432000"/>
              <a:gd name="connsiteY0" fmla="*/ 16459200 h 16459200"/>
              <a:gd name="connsiteX1" fmla="*/ 27432000 w 27432000"/>
              <a:gd name="connsiteY1" fmla="*/ 16459200 h 16459200"/>
              <a:gd name="connsiteX2" fmla="*/ 27432000 w 27432000"/>
              <a:gd name="connsiteY2" fmla="*/ 0 h 16459200"/>
              <a:gd name="connsiteX3" fmla="*/ 0 w 27432000"/>
              <a:gd name="connsiteY3" fmla="*/ 0 h 16459200"/>
              <a:gd name="connsiteX4" fmla="*/ 0 w 27432000"/>
              <a:gd name="connsiteY4" fmla="*/ 16459200 h 164592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7432000" h="16459200">
                <a:moveTo>
                  <a:pt x="0" y="16459200"/>
                </a:moveTo>
                <a:lnTo>
                  <a:pt x="27432000" y="16459200"/>
                </a:lnTo>
                <a:lnTo>
                  <a:pt x="27432000" y="0"/>
                </a:lnTo>
                <a:lnTo>
                  <a:pt x="0" y="0"/>
                </a:lnTo>
                <a:lnTo>
                  <a:pt x="0" y="16459200"/>
                </a:lnTo>
              </a:path>
            </a:pathLst>
          </a:custGeom>
          <a:solidFill>
            <a:srgbClr val="604A7B">
              <a:alpha val="100000"/>
            </a:srgbClr>
          </a:solidFill>
          <a:ln w="38100">
            <a:solidFill>
              <a:schemeClr val="bg1">
                <a:alpha val="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Freeform 3"/>
          <p:cNvSpPr/>
          <p:nvPr/>
        </p:nvSpPr>
        <p:spPr>
          <a:xfrm>
            <a:off x="19431000" y="3505200"/>
            <a:ext cx="7467600" cy="3733800"/>
          </a:xfrm>
          <a:custGeom>
            <a:avLst/>
            <a:gdLst>
              <a:gd name="connsiteX0" fmla="*/ 0 w 7467600"/>
              <a:gd name="connsiteY0" fmla="*/ 3733800 h 3733800"/>
              <a:gd name="connsiteX1" fmla="*/ 7467600 w 7467600"/>
              <a:gd name="connsiteY1" fmla="*/ 3733800 h 3733800"/>
              <a:gd name="connsiteX2" fmla="*/ 7467600 w 7467600"/>
              <a:gd name="connsiteY2" fmla="*/ 0 h 3733800"/>
              <a:gd name="connsiteX3" fmla="*/ 0 w 7467600"/>
              <a:gd name="connsiteY3" fmla="*/ 0 h 3733800"/>
              <a:gd name="connsiteX4" fmla="*/ 0 w 7467600"/>
              <a:gd name="connsiteY4" fmla="*/ 3733800 h 37338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467600" h="3733800">
                <a:moveTo>
                  <a:pt x="0" y="3733800"/>
                </a:moveTo>
                <a:lnTo>
                  <a:pt x="7467600" y="3733800"/>
                </a:lnTo>
                <a:lnTo>
                  <a:pt x="7467600" y="0"/>
                </a:lnTo>
                <a:lnTo>
                  <a:pt x="0" y="0"/>
                </a:lnTo>
                <a:lnTo>
                  <a:pt x="0" y="3733800"/>
                </a:lnTo>
              </a:path>
            </a:pathLst>
          </a:custGeom>
          <a:solidFill>
            <a:srgbClr val="FFFCF9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/>
        </p:nvSpPr>
        <p:spPr>
          <a:xfrm>
            <a:off x="609600" y="2819401"/>
            <a:ext cx="7848600" cy="533400"/>
          </a:xfrm>
          <a:custGeom>
            <a:avLst/>
            <a:gdLst>
              <a:gd name="connsiteX0" fmla="*/ 0 w 7848600"/>
              <a:gd name="connsiteY0" fmla="*/ 461962 h 461962"/>
              <a:gd name="connsiteX1" fmla="*/ 7848600 w 7848600"/>
              <a:gd name="connsiteY1" fmla="*/ 461962 h 461962"/>
              <a:gd name="connsiteX2" fmla="*/ 7848600 w 7848600"/>
              <a:gd name="connsiteY2" fmla="*/ 0 h 461962"/>
              <a:gd name="connsiteX3" fmla="*/ 0 w 7848600"/>
              <a:gd name="connsiteY3" fmla="*/ 0 h 461962"/>
              <a:gd name="connsiteX4" fmla="*/ 0 w 7848600"/>
              <a:gd name="connsiteY4" fmla="*/ 461962 h 4619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848600" h="461962">
                <a:moveTo>
                  <a:pt x="0" y="461962"/>
                </a:moveTo>
                <a:lnTo>
                  <a:pt x="7848600" y="461962"/>
                </a:lnTo>
                <a:lnTo>
                  <a:pt x="7848600" y="0"/>
                </a:lnTo>
                <a:lnTo>
                  <a:pt x="0" y="0"/>
                </a:lnTo>
                <a:lnTo>
                  <a:pt x="0" y="461962"/>
                </a:lnTo>
              </a:path>
            </a:pathLst>
          </a:custGeom>
          <a:solidFill>
            <a:srgbClr val="CBB0DE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/>
        </p:nvSpPr>
        <p:spPr>
          <a:xfrm>
            <a:off x="609600" y="2884625"/>
            <a:ext cx="7861300" cy="474662"/>
          </a:xfrm>
          <a:custGeom>
            <a:avLst/>
            <a:gdLst>
              <a:gd name="connsiteX0" fmla="*/ 6350 w 7861300"/>
              <a:gd name="connsiteY0" fmla="*/ 468312 h 474662"/>
              <a:gd name="connsiteX1" fmla="*/ 7854950 w 7861300"/>
              <a:gd name="connsiteY1" fmla="*/ 468312 h 474662"/>
              <a:gd name="connsiteX2" fmla="*/ 7854950 w 7861300"/>
              <a:gd name="connsiteY2" fmla="*/ 6350 h 474662"/>
              <a:gd name="connsiteX3" fmla="*/ 6350 w 7861300"/>
              <a:gd name="connsiteY3" fmla="*/ 6350 h 474662"/>
              <a:gd name="connsiteX4" fmla="*/ 6350 w 7861300"/>
              <a:gd name="connsiteY4" fmla="*/ 468312 h 474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861300" h="474662">
                <a:moveTo>
                  <a:pt x="6350" y="468312"/>
                </a:moveTo>
                <a:lnTo>
                  <a:pt x="7854950" y="468312"/>
                </a:lnTo>
                <a:lnTo>
                  <a:pt x="7854950" y="6350"/>
                </a:lnTo>
                <a:lnTo>
                  <a:pt x="6350" y="6350"/>
                </a:lnTo>
                <a:lnTo>
                  <a:pt x="6350" y="468312"/>
                </a:lnTo>
              </a:path>
            </a:pathLst>
          </a:custGeom>
          <a:solidFill>
            <a:schemeClr val="bg2">
              <a:alpha val="0"/>
            </a:scheme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solidFill>
                  <a:srgbClr val="000000"/>
                </a:solidFill>
              </a:rPr>
              <a:t>Introduction/Purpose</a:t>
            </a:r>
            <a:endParaRPr lang="zh-CN" altLang="en-US" sz="3600" b="1" dirty="0">
              <a:solidFill>
                <a:srgbClr val="000000"/>
              </a:solidFill>
            </a:endParaRPr>
          </a:p>
        </p:txBody>
      </p:sp>
      <p:sp>
        <p:nvSpPr>
          <p:cNvPr id="10" name="Freeform 3"/>
          <p:cNvSpPr/>
          <p:nvPr/>
        </p:nvSpPr>
        <p:spPr>
          <a:xfrm>
            <a:off x="640080" y="9239444"/>
            <a:ext cx="7848600" cy="461962"/>
          </a:xfrm>
          <a:custGeom>
            <a:avLst/>
            <a:gdLst>
              <a:gd name="connsiteX0" fmla="*/ 0 w 7874000"/>
              <a:gd name="connsiteY0" fmla="*/ 461962 h 461962"/>
              <a:gd name="connsiteX1" fmla="*/ 7874000 w 7874000"/>
              <a:gd name="connsiteY1" fmla="*/ 461962 h 461962"/>
              <a:gd name="connsiteX2" fmla="*/ 7874000 w 7874000"/>
              <a:gd name="connsiteY2" fmla="*/ 0 h 461962"/>
              <a:gd name="connsiteX3" fmla="*/ 0 w 7874000"/>
              <a:gd name="connsiteY3" fmla="*/ 0 h 461962"/>
              <a:gd name="connsiteX4" fmla="*/ 0 w 7874000"/>
              <a:gd name="connsiteY4" fmla="*/ 461962 h 4619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874000" h="461962">
                <a:moveTo>
                  <a:pt x="0" y="461962"/>
                </a:moveTo>
                <a:lnTo>
                  <a:pt x="7874000" y="461962"/>
                </a:lnTo>
                <a:lnTo>
                  <a:pt x="7874000" y="0"/>
                </a:lnTo>
                <a:lnTo>
                  <a:pt x="0" y="0"/>
                </a:lnTo>
                <a:lnTo>
                  <a:pt x="0" y="461962"/>
                </a:lnTo>
              </a:path>
            </a:pathLst>
          </a:custGeom>
          <a:solidFill>
            <a:srgbClr val="CBB0DE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/>
        </p:nvSpPr>
        <p:spPr>
          <a:xfrm>
            <a:off x="637674" y="9243987"/>
            <a:ext cx="7848600" cy="436731"/>
          </a:xfrm>
          <a:custGeom>
            <a:avLst/>
            <a:gdLst>
              <a:gd name="connsiteX0" fmla="*/ 6350 w 7886700"/>
              <a:gd name="connsiteY0" fmla="*/ 468312 h 474662"/>
              <a:gd name="connsiteX1" fmla="*/ 7880350 w 7886700"/>
              <a:gd name="connsiteY1" fmla="*/ 468312 h 474662"/>
              <a:gd name="connsiteX2" fmla="*/ 7880350 w 7886700"/>
              <a:gd name="connsiteY2" fmla="*/ 6350 h 474662"/>
              <a:gd name="connsiteX3" fmla="*/ 6350 w 7886700"/>
              <a:gd name="connsiteY3" fmla="*/ 6350 h 474662"/>
              <a:gd name="connsiteX4" fmla="*/ 6350 w 7886700"/>
              <a:gd name="connsiteY4" fmla="*/ 468312 h 474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886700" h="474662">
                <a:moveTo>
                  <a:pt x="6350" y="468312"/>
                </a:moveTo>
                <a:lnTo>
                  <a:pt x="7880350" y="468312"/>
                </a:lnTo>
                <a:lnTo>
                  <a:pt x="7880350" y="6350"/>
                </a:lnTo>
                <a:lnTo>
                  <a:pt x="6350" y="6350"/>
                </a:lnTo>
                <a:lnTo>
                  <a:pt x="6350" y="468312"/>
                </a:lnTo>
              </a:path>
            </a:pathLst>
          </a:custGeom>
          <a:solidFill>
            <a:srgbClr val="CBB0DE">
              <a:alpha val="0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solidFill>
                  <a:srgbClr val="000000"/>
                </a:solidFill>
              </a:rPr>
              <a:t>Materials</a:t>
            </a:r>
            <a:endParaRPr lang="zh-CN" altLang="en-US" sz="3600" b="1" dirty="0">
              <a:solidFill>
                <a:srgbClr val="000000"/>
              </a:solidFill>
            </a:endParaRPr>
          </a:p>
        </p:txBody>
      </p:sp>
      <p:sp>
        <p:nvSpPr>
          <p:cNvPr id="12" name="Freeform 3"/>
          <p:cNvSpPr/>
          <p:nvPr/>
        </p:nvSpPr>
        <p:spPr>
          <a:xfrm>
            <a:off x="19431000" y="2819400"/>
            <a:ext cx="7467600" cy="533400"/>
          </a:xfrm>
          <a:custGeom>
            <a:avLst/>
            <a:gdLst>
              <a:gd name="connsiteX0" fmla="*/ 0 w 7467600"/>
              <a:gd name="connsiteY0" fmla="*/ 457200 h 457200"/>
              <a:gd name="connsiteX1" fmla="*/ 7467600 w 7467600"/>
              <a:gd name="connsiteY1" fmla="*/ 457200 h 457200"/>
              <a:gd name="connsiteX2" fmla="*/ 7467600 w 7467600"/>
              <a:gd name="connsiteY2" fmla="*/ 0 h 457200"/>
              <a:gd name="connsiteX3" fmla="*/ 0 w 7467600"/>
              <a:gd name="connsiteY3" fmla="*/ 0 h 457200"/>
              <a:gd name="connsiteX4" fmla="*/ 0 w 7467600"/>
              <a:gd name="connsiteY4" fmla="*/ 457200 h 4572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467600" h="457200">
                <a:moveTo>
                  <a:pt x="0" y="457200"/>
                </a:moveTo>
                <a:lnTo>
                  <a:pt x="7467600" y="457200"/>
                </a:lnTo>
                <a:lnTo>
                  <a:pt x="7467600" y="0"/>
                </a:lnTo>
                <a:lnTo>
                  <a:pt x="0" y="0"/>
                </a:lnTo>
                <a:lnTo>
                  <a:pt x="0" y="457200"/>
                </a:lnTo>
              </a:path>
            </a:pathLst>
          </a:custGeom>
          <a:solidFill>
            <a:srgbClr val="CBB0DE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3"/>
          <p:cNvSpPr/>
          <p:nvPr/>
        </p:nvSpPr>
        <p:spPr>
          <a:xfrm>
            <a:off x="19443700" y="2819400"/>
            <a:ext cx="7467600" cy="533400"/>
          </a:xfrm>
          <a:custGeom>
            <a:avLst/>
            <a:gdLst>
              <a:gd name="connsiteX0" fmla="*/ 6350 w 7480300"/>
              <a:gd name="connsiteY0" fmla="*/ 463550 h 469900"/>
              <a:gd name="connsiteX1" fmla="*/ 7473950 w 7480300"/>
              <a:gd name="connsiteY1" fmla="*/ 463550 h 469900"/>
              <a:gd name="connsiteX2" fmla="*/ 7473950 w 7480300"/>
              <a:gd name="connsiteY2" fmla="*/ 6350 h 469900"/>
              <a:gd name="connsiteX3" fmla="*/ 6350 w 7480300"/>
              <a:gd name="connsiteY3" fmla="*/ 6350 h 469900"/>
              <a:gd name="connsiteX4" fmla="*/ 6350 w 7480300"/>
              <a:gd name="connsiteY4" fmla="*/ 463550 h 4699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480300" h="469900">
                <a:moveTo>
                  <a:pt x="6350" y="463550"/>
                </a:moveTo>
                <a:lnTo>
                  <a:pt x="7473950" y="463550"/>
                </a:lnTo>
                <a:lnTo>
                  <a:pt x="7473950" y="6350"/>
                </a:lnTo>
                <a:lnTo>
                  <a:pt x="6350" y="6350"/>
                </a:lnTo>
                <a:lnTo>
                  <a:pt x="6350" y="463550"/>
                </a:lnTo>
              </a:path>
            </a:pathLst>
          </a:custGeom>
          <a:solidFill>
            <a:srgbClr val="CBB0DE">
              <a:alpha val="0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solidFill>
                  <a:srgbClr val="000000"/>
                </a:solidFill>
              </a:rPr>
              <a:t>Results</a:t>
            </a:r>
            <a:endParaRPr lang="zh-CN" altLang="en-US" sz="3600" b="1" baseline="30000" dirty="0">
              <a:solidFill>
                <a:srgbClr val="000000"/>
              </a:solidFill>
            </a:endParaRPr>
          </a:p>
        </p:txBody>
      </p:sp>
      <p:sp>
        <p:nvSpPr>
          <p:cNvPr id="16" name="Freeform 3"/>
          <p:cNvSpPr/>
          <p:nvPr/>
        </p:nvSpPr>
        <p:spPr>
          <a:xfrm>
            <a:off x="19410879" y="13269930"/>
            <a:ext cx="7467600" cy="538162"/>
          </a:xfrm>
          <a:custGeom>
            <a:avLst/>
            <a:gdLst>
              <a:gd name="connsiteX0" fmla="*/ 0 w 7467600"/>
              <a:gd name="connsiteY0" fmla="*/ 461962 h 461962"/>
              <a:gd name="connsiteX1" fmla="*/ 7467600 w 7467600"/>
              <a:gd name="connsiteY1" fmla="*/ 461962 h 461962"/>
              <a:gd name="connsiteX2" fmla="*/ 7467600 w 7467600"/>
              <a:gd name="connsiteY2" fmla="*/ 0 h 461962"/>
              <a:gd name="connsiteX3" fmla="*/ 0 w 7467600"/>
              <a:gd name="connsiteY3" fmla="*/ 0 h 461962"/>
              <a:gd name="connsiteX4" fmla="*/ 0 w 7467600"/>
              <a:gd name="connsiteY4" fmla="*/ 461962 h 4619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467600" h="461962">
                <a:moveTo>
                  <a:pt x="0" y="461962"/>
                </a:moveTo>
                <a:lnTo>
                  <a:pt x="7467600" y="461962"/>
                </a:lnTo>
                <a:lnTo>
                  <a:pt x="7467600" y="0"/>
                </a:lnTo>
                <a:lnTo>
                  <a:pt x="0" y="0"/>
                </a:lnTo>
                <a:lnTo>
                  <a:pt x="0" y="461962"/>
                </a:lnTo>
              </a:path>
            </a:pathLst>
          </a:custGeom>
          <a:solidFill>
            <a:srgbClr val="CBB0DE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Freeform 3"/>
          <p:cNvSpPr/>
          <p:nvPr/>
        </p:nvSpPr>
        <p:spPr>
          <a:xfrm>
            <a:off x="19583499" y="13193860"/>
            <a:ext cx="7122359" cy="636618"/>
          </a:xfrm>
          <a:custGeom>
            <a:avLst/>
            <a:gdLst>
              <a:gd name="connsiteX0" fmla="*/ 6350 w 7480300"/>
              <a:gd name="connsiteY0" fmla="*/ 468312 h 474662"/>
              <a:gd name="connsiteX1" fmla="*/ 7473950 w 7480300"/>
              <a:gd name="connsiteY1" fmla="*/ 468312 h 474662"/>
              <a:gd name="connsiteX2" fmla="*/ 7473950 w 7480300"/>
              <a:gd name="connsiteY2" fmla="*/ 6350 h 474662"/>
              <a:gd name="connsiteX3" fmla="*/ 6350 w 7480300"/>
              <a:gd name="connsiteY3" fmla="*/ 6350 h 474662"/>
              <a:gd name="connsiteX4" fmla="*/ 6350 w 7480300"/>
              <a:gd name="connsiteY4" fmla="*/ 468312 h 474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480300" h="474662">
                <a:moveTo>
                  <a:pt x="6350" y="468312"/>
                </a:moveTo>
                <a:lnTo>
                  <a:pt x="7473950" y="468312"/>
                </a:lnTo>
                <a:lnTo>
                  <a:pt x="7473950" y="6350"/>
                </a:lnTo>
                <a:lnTo>
                  <a:pt x="6350" y="6350"/>
                </a:lnTo>
                <a:lnTo>
                  <a:pt x="6350" y="46831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solidFill>
                  <a:srgbClr val="000000"/>
                </a:solidFill>
              </a:rPr>
              <a:t>References</a:t>
            </a:r>
            <a:endParaRPr lang="zh-CN" altLang="en-US" sz="3600" b="1" dirty="0">
              <a:solidFill>
                <a:srgbClr val="000000"/>
              </a:solidFill>
            </a:endParaRPr>
          </a:p>
        </p:txBody>
      </p:sp>
      <p:sp>
        <p:nvSpPr>
          <p:cNvPr id="18" name="Freeform 3"/>
          <p:cNvSpPr/>
          <p:nvPr/>
        </p:nvSpPr>
        <p:spPr>
          <a:xfrm>
            <a:off x="614377" y="3452488"/>
            <a:ext cx="7848600" cy="5673861"/>
          </a:xfrm>
          <a:custGeom>
            <a:avLst/>
            <a:gdLst>
              <a:gd name="connsiteX0" fmla="*/ 0 w 7848600"/>
              <a:gd name="connsiteY0" fmla="*/ 5294249 h 5294249"/>
              <a:gd name="connsiteX1" fmla="*/ 7848600 w 7848600"/>
              <a:gd name="connsiteY1" fmla="*/ 5294249 h 5294249"/>
              <a:gd name="connsiteX2" fmla="*/ 7848600 w 7848600"/>
              <a:gd name="connsiteY2" fmla="*/ 0 h 5294249"/>
              <a:gd name="connsiteX3" fmla="*/ 0 w 7848600"/>
              <a:gd name="connsiteY3" fmla="*/ 0 h 5294249"/>
              <a:gd name="connsiteX4" fmla="*/ 0 w 7848600"/>
              <a:gd name="connsiteY4" fmla="*/ 5294249 h 529424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848600" h="5294249">
                <a:moveTo>
                  <a:pt x="0" y="5294249"/>
                </a:moveTo>
                <a:lnTo>
                  <a:pt x="7848600" y="5294249"/>
                </a:lnTo>
                <a:lnTo>
                  <a:pt x="7848600" y="0"/>
                </a:lnTo>
                <a:lnTo>
                  <a:pt x="0" y="0"/>
                </a:lnTo>
                <a:lnTo>
                  <a:pt x="0" y="5294249"/>
                </a:lnTo>
              </a:path>
            </a:pathLst>
          </a:custGeom>
          <a:solidFill>
            <a:schemeClr val="bg1">
              <a:lumMod val="85000"/>
            </a:scheme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solidFill>
                  <a:srgbClr val="000000"/>
                </a:solidFill>
              </a:rPr>
              <a:t>The Functional Movement Screen (FMS) is a screening tool that involves seven functional movements, to assess mobility, stability, and balance, rather than assessing individual muscle strength.</a:t>
            </a:r>
            <a:r>
              <a:rPr lang="en-US" sz="2200" baseline="30000" dirty="0">
                <a:solidFill>
                  <a:srgbClr val="000000"/>
                </a:solidFill>
              </a:rPr>
              <a:t>1</a:t>
            </a:r>
            <a:r>
              <a:rPr lang="en-US" sz="2200" dirty="0">
                <a:solidFill>
                  <a:srgbClr val="000000"/>
                </a:solidFill>
              </a:rPr>
              <a:t> Scoring for the FMS is on a 0 to 3 ordinal scale, where a score of 3 on a movement is considered normal with no compensation, while a 0 indicates the patient experienced pain with the movement.</a:t>
            </a:r>
            <a:r>
              <a:rPr lang="en-US" sz="2200" baseline="30000" dirty="0">
                <a:solidFill>
                  <a:srgbClr val="000000"/>
                </a:solidFill>
              </a:rPr>
              <a:t>1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The FMS is a valid predictor of injury and asymmetry in athletes, identified as a score less than 14/21.</a:t>
            </a:r>
            <a:r>
              <a:rPr lang="en-US" sz="2200" baseline="30000" dirty="0">
                <a:solidFill>
                  <a:srgbClr val="000000"/>
                </a:solidFill>
              </a:rPr>
              <a:t>1</a:t>
            </a:r>
            <a:r>
              <a:rPr lang="en-US" sz="2200" baseline="3000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Athletes with scores less than 14/21 would benefit from specific training focusing on decreasing on asymmetries. A gap in literature exists for the comparison of effectiveness between sports.</a:t>
            </a:r>
            <a:r>
              <a:rPr lang="en-US" sz="2200" baseline="30000" dirty="0">
                <a:solidFill>
                  <a:srgbClr val="000000"/>
                </a:solidFill>
              </a:rPr>
              <a:t>2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</a:p>
          <a:p>
            <a:pPr algn="just"/>
            <a:endParaRPr lang="en-US" sz="2200" dirty="0">
              <a:solidFill>
                <a:srgbClr val="000000"/>
              </a:solidFill>
            </a:endParaRPr>
          </a:p>
          <a:p>
            <a:pPr algn="just"/>
            <a:r>
              <a:rPr lang="en-US" sz="2200" dirty="0">
                <a:solidFill>
                  <a:srgbClr val="000000"/>
                </a:solidFill>
              </a:rPr>
              <a:t>The purpose of this study was to determine how effective individualized training programs are on improving functional movement screen (FMS) scores in males participating in contact sports. 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19" name="Freeform 3"/>
          <p:cNvSpPr/>
          <p:nvPr/>
        </p:nvSpPr>
        <p:spPr>
          <a:xfrm>
            <a:off x="19443700" y="7960551"/>
            <a:ext cx="7467600" cy="538098"/>
          </a:xfrm>
          <a:custGeom>
            <a:avLst/>
            <a:gdLst>
              <a:gd name="connsiteX0" fmla="*/ 0 w 7467600"/>
              <a:gd name="connsiteY0" fmla="*/ 461962 h 461962"/>
              <a:gd name="connsiteX1" fmla="*/ 7467600 w 7467600"/>
              <a:gd name="connsiteY1" fmla="*/ 461962 h 461962"/>
              <a:gd name="connsiteX2" fmla="*/ 7467600 w 7467600"/>
              <a:gd name="connsiteY2" fmla="*/ 0 h 461962"/>
              <a:gd name="connsiteX3" fmla="*/ 0 w 7467600"/>
              <a:gd name="connsiteY3" fmla="*/ 0 h 461962"/>
              <a:gd name="connsiteX4" fmla="*/ 0 w 7467600"/>
              <a:gd name="connsiteY4" fmla="*/ 461962 h 4619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467600" h="461962">
                <a:moveTo>
                  <a:pt x="0" y="461962"/>
                </a:moveTo>
                <a:lnTo>
                  <a:pt x="7467600" y="461962"/>
                </a:lnTo>
                <a:lnTo>
                  <a:pt x="7467600" y="0"/>
                </a:lnTo>
                <a:lnTo>
                  <a:pt x="0" y="0"/>
                </a:lnTo>
                <a:lnTo>
                  <a:pt x="0" y="461962"/>
                </a:lnTo>
              </a:path>
            </a:pathLst>
          </a:custGeom>
          <a:solidFill>
            <a:srgbClr val="CBB0DE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Freeform 3"/>
          <p:cNvSpPr/>
          <p:nvPr/>
        </p:nvSpPr>
        <p:spPr>
          <a:xfrm>
            <a:off x="19443700" y="7992269"/>
            <a:ext cx="7480300" cy="474662"/>
          </a:xfrm>
          <a:custGeom>
            <a:avLst/>
            <a:gdLst>
              <a:gd name="connsiteX0" fmla="*/ 6350 w 7480300"/>
              <a:gd name="connsiteY0" fmla="*/ 468312 h 474662"/>
              <a:gd name="connsiteX1" fmla="*/ 7473950 w 7480300"/>
              <a:gd name="connsiteY1" fmla="*/ 468312 h 474662"/>
              <a:gd name="connsiteX2" fmla="*/ 7473950 w 7480300"/>
              <a:gd name="connsiteY2" fmla="*/ 6350 h 474662"/>
              <a:gd name="connsiteX3" fmla="*/ 6350 w 7480300"/>
              <a:gd name="connsiteY3" fmla="*/ 6350 h 474662"/>
              <a:gd name="connsiteX4" fmla="*/ 6350 w 7480300"/>
              <a:gd name="connsiteY4" fmla="*/ 468312 h 474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480300" h="474662">
                <a:moveTo>
                  <a:pt x="6350" y="468312"/>
                </a:moveTo>
                <a:lnTo>
                  <a:pt x="7473950" y="468312"/>
                </a:lnTo>
                <a:lnTo>
                  <a:pt x="7473950" y="6350"/>
                </a:lnTo>
                <a:lnTo>
                  <a:pt x="6350" y="6350"/>
                </a:lnTo>
                <a:lnTo>
                  <a:pt x="6350" y="468312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solidFill>
                  <a:srgbClr val="000000"/>
                </a:solidFill>
              </a:rPr>
              <a:t>Conclusion/Clinical Relevance</a:t>
            </a:r>
            <a:endParaRPr lang="zh-CN" altLang="en-US" sz="3600" b="1" dirty="0">
              <a:solidFill>
                <a:srgbClr val="000000"/>
              </a:solidFill>
            </a:endParaRPr>
          </a:p>
        </p:txBody>
      </p:sp>
      <p:sp>
        <p:nvSpPr>
          <p:cNvPr id="1024" name="Freeform 3"/>
          <p:cNvSpPr/>
          <p:nvPr/>
        </p:nvSpPr>
        <p:spPr>
          <a:xfrm>
            <a:off x="609600" y="12040159"/>
            <a:ext cx="7848600" cy="461962"/>
          </a:xfrm>
          <a:custGeom>
            <a:avLst/>
            <a:gdLst>
              <a:gd name="connsiteX0" fmla="*/ 0 w 7885049"/>
              <a:gd name="connsiteY0" fmla="*/ 461962 h 461962"/>
              <a:gd name="connsiteX1" fmla="*/ 7885049 w 7885049"/>
              <a:gd name="connsiteY1" fmla="*/ 461962 h 461962"/>
              <a:gd name="connsiteX2" fmla="*/ 7885049 w 7885049"/>
              <a:gd name="connsiteY2" fmla="*/ 0 h 461962"/>
              <a:gd name="connsiteX3" fmla="*/ 0 w 7885049"/>
              <a:gd name="connsiteY3" fmla="*/ 0 h 461962"/>
              <a:gd name="connsiteX4" fmla="*/ 0 w 7885049"/>
              <a:gd name="connsiteY4" fmla="*/ 461962 h 4619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885049" h="461962">
                <a:moveTo>
                  <a:pt x="0" y="461962"/>
                </a:moveTo>
                <a:lnTo>
                  <a:pt x="7885049" y="461962"/>
                </a:lnTo>
                <a:lnTo>
                  <a:pt x="7885049" y="0"/>
                </a:lnTo>
                <a:lnTo>
                  <a:pt x="0" y="0"/>
                </a:lnTo>
                <a:lnTo>
                  <a:pt x="0" y="461962"/>
                </a:lnTo>
              </a:path>
            </a:pathLst>
          </a:custGeom>
          <a:solidFill>
            <a:srgbClr val="CBB0DE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Freeform 3"/>
          <p:cNvSpPr/>
          <p:nvPr/>
        </p:nvSpPr>
        <p:spPr>
          <a:xfrm>
            <a:off x="637674" y="12019471"/>
            <a:ext cx="7467600" cy="517316"/>
          </a:xfrm>
          <a:custGeom>
            <a:avLst/>
            <a:gdLst>
              <a:gd name="connsiteX0" fmla="*/ 6350 w 7897749"/>
              <a:gd name="connsiteY0" fmla="*/ 468312 h 474662"/>
              <a:gd name="connsiteX1" fmla="*/ 7891399 w 7897749"/>
              <a:gd name="connsiteY1" fmla="*/ 468312 h 474662"/>
              <a:gd name="connsiteX2" fmla="*/ 7891399 w 7897749"/>
              <a:gd name="connsiteY2" fmla="*/ 6350 h 474662"/>
              <a:gd name="connsiteX3" fmla="*/ 6350 w 7897749"/>
              <a:gd name="connsiteY3" fmla="*/ 6350 h 474662"/>
              <a:gd name="connsiteX4" fmla="*/ 6350 w 7897749"/>
              <a:gd name="connsiteY4" fmla="*/ 468312 h 47466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7897749" h="474662">
                <a:moveTo>
                  <a:pt x="6350" y="468312"/>
                </a:moveTo>
                <a:lnTo>
                  <a:pt x="7891399" y="468312"/>
                </a:lnTo>
                <a:lnTo>
                  <a:pt x="7891399" y="6350"/>
                </a:lnTo>
                <a:lnTo>
                  <a:pt x="6350" y="6350"/>
                </a:lnTo>
                <a:lnTo>
                  <a:pt x="6350" y="468312"/>
                </a:lnTo>
              </a:path>
            </a:pathLst>
          </a:custGeom>
          <a:solidFill>
            <a:srgbClr val="CBB0DE">
              <a:alpha val="0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solidFill>
                  <a:srgbClr val="000000"/>
                </a:solidFill>
              </a:rPr>
              <a:t>Methods</a:t>
            </a:r>
            <a:endParaRPr lang="zh-CN" altLang="en-US" sz="3600" b="1" dirty="0">
              <a:solidFill>
                <a:srgbClr val="0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28600"/>
            <a:ext cx="1854200" cy="2349500"/>
          </a:xfrm>
          <a:prstGeom prst="rect">
            <a:avLst/>
          </a:prstGeom>
          <a:noFill/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69800" y="228600"/>
            <a:ext cx="1854200" cy="2349500"/>
          </a:xfrm>
          <a:prstGeom prst="rect">
            <a:avLst/>
          </a:prstGeom>
          <a:noFill/>
        </p:spPr>
      </p:pic>
      <p:graphicFrame>
        <p:nvGraphicFramePr>
          <p:cNvPr id="103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752589"/>
              </p:ext>
            </p:extLst>
          </p:nvPr>
        </p:nvGraphicFramePr>
        <p:xfrm>
          <a:off x="8763000" y="2819400"/>
          <a:ext cx="10363201" cy="5658382"/>
        </p:xfrm>
        <a:graphic>
          <a:graphicData uri="http://schemas.openxmlformats.org/drawingml/2006/table">
            <a:tbl>
              <a:tblPr/>
              <a:tblGrid>
                <a:gridCol w="1765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2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7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3922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2800" b="1" dirty="0">
                          <a:solidFill>
                            <a:srgbClr val="FFFFFF"/>
                          </a:solidFill>
                          <a:latin typeface="+mn-lt"/>
                          <a:cs typeface="Times New Roman" pitchFamily="18" charset="0"/>
                        </a:rPr>
                        <a:t>Summary of Interventions </a:t>
                      </a:r>
                      <a:endParaRPr lang="zh-CN" altLang="en-US" sz="2800" b="1" dirty="0">
                        <a:solidFill>
                          <a:srgbClr val="FFFFFF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4A7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4A7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4A7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800" b="1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4A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92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rgbClr val="FFFFFF"/>
                          </a:solidFill>
                          <a:latin typeface="+mn-lt"/>
                          <a:cs typeface="Times New Roman" pitchFamily="18" charset="0"/>
                        </a:rPr>
                        <a:t>Study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4A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rgbClr val="FFFFFF"/>
                          </a:solidFill>
                          <a:latin typeface="+mn-lt"/>
                          <a:cs typeface="Times New Roman" pitchFamily="18" charset="0"/>
                        </a:rPr>
                        <a:t>Frequency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4A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rgbClr val="FFFFFF"/>
                          </a:solidFill>
                          <a:latin typeface="+mn-lt"/>
                          <a:cs typeface="Times New Roman" pitchFamily="18" charset="0"/>
                        </a:rPr>
                        <a:t>Interventions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4A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solidFill>
                            <a:srgbClr val="FFFFFF"/>
                          </a:solidFill>
                          <a:latin typeface="+mn-lt"/>
                          <a:cs typeface="Times New Roman" pitchFamily="18" charset="0"/>
                        </a:rPr>
                        <a:t>Outcome Measures</a:t>
                      </a:r>
                      <a:endParaRPr lang="zh-CN" altLang="en-US" sz="1800" b="1" dirty="0">
                        <a:solidFill>
                          <a:srgbClr val="FFFFFF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4A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6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aseline="0" dirty="0" err="1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Bodden</a:t>
                      </a:r>
                      <a:r>
                        <a:rPr lang="en-US" altLang="zh-CN" sz="1800" baseline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JG et al. (2015)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5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4x/week</a:t>
                      </a:r>
                    </a:p>
                    <a:p>
                      <a:pPr algn="ctr"/>
                      <a:r>
                        <a:rPr lang="en-US" altLang="zh-CN" sz="175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 weeks</a:t>
                      </a:r>
                      <a:endParaRPr lang="zh-CN" altLang="en-US" sz="175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5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Focus on weakest and asymmetrical scores. Mobility interventions performed before stability. </a:t>
                      </a:r>
                      <a:r>
                        <a:rPr lang="en-US" altLang="zh-CN" sz="1750" i="1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Specific exercises not listed.</a:t>
                      </a:r>
                      <a:endParaRPr lang="zh-CN" altLang="en-US" sz="175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FMS scores and percentage of asymmetries at pre-test, week 4, and post-test.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25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aseline="0" dirty="0" err="1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Dinc</a:t>
                      </a:r>
                      <a:r>
                        <a:rPr lang="en-US" altLang="zh-CN" sz="1800" baseline="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E et al. (2017)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5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2x/week</a:t>
                      </a:r>
                    </a:p>
                    <a:p>
                      <a:pPr algn="ctr"/>
                      <a:r>
                        <a:rPr lang="en-US" altLang="zh-CN" sz="175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12 weeks</a:t>
                      </a:r>
                      <a:endParaRPr lang="zh-CN" altLang="en-US" sz="175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5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3-gradual programs (mobilization, stabilization, integration), each with 6-8 sessions, based on athlete’s test scores and views.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FMS scores, injury severity (days missed), injury types (contact vs. non-contact).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23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Garbenyte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AT et al. (2018)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5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5x/week</a:t>
                      </a:r>
                    </a:p>
                    <a:p>
                      <a:pPr algn="ctr"/>
                      <a:r>
                        <a:rPr lang="en-US" altLang="zh-CN" sz="175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5 months</a:t>
                      </a:r>
                      <a:endParaRPr lang="zh-CN" altLang="en-US" sz="175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5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Created individually according to test results and consisted of foam rolling, core stability, flexibility, and strength exercises.</a:t>
                      </a:r>
                      <a:endParaRPr lang="zh-CN" altLang="en-US" sz="175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FMS scores, lower quarter Y-balance test, landing error scoring system, isokinetic knee flexion/extension.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36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Kiesel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K et al. (2011)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5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4x/week</a:t>
                      </a:r>
                    </a:p>
                    <a:p>
                      <a:pPr algn="ctr"/>
                      <a:r>
                        <a:rPr lang="en-US" altLang="zh-CN" sz="175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7 weeks</a:t>
                      </a:r>
                      <a:endParaRPr lang="zh-CN" altLang="en-US" sz="175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75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Prescribed individually based on FMS score. Consisted of “movement preparation” (stretching and trigger point release) and “corrective exercises” (to utilize increase ROM and allow motor learning).</a:t>
                      </a:r>
                      <a:endParaRPr lang="zh-CN" altLang="en-US" sz="175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FMS scores and number of asymmetries at pre-test and post-test.</a:t>
                      </a:r>
                      <a:endParaRPr lang="zh-CN" altLang="en-US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42" name="TextBox 1"/>
          <p:cNvSpPr txBox="1"/>
          <p:nvPr/>
        </p:nvSpPr>
        <p:spPr>
          <a:xfrm>
            <a:off x="15697200" y="12115800"/>
            <a:ext cx="2295500" cy="64419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4300"/>
              </a:lnSpc>
              <a:tabLst/>
            </a:pPr>
            <a:r>
              <a:rPr lang="en-US" altLang="zh-CN" sz="5400" b="1" dirty="0">
                <a:solidFill>
                  <a:srgbClr val="FFFFFF"/>
                </a:solidFill>
                <a:cs typeface="Times New Roman" pitchFamily="18" charset="0"/>
              </a:rPr>
              <a:t>PRISMA</a:t>
            </a:r>
          </a:p>
        </p:txBody>
      </p:sp>
      <p:sp>
        <p:nvSpPr>
          <p:cNvPr id="1045" name="TextBox 1044"/>
          <p:cNvSpPr txBox="1"/>
          <p:nvPr/>
        </p:nvSpPr>
        <p:spPr>
          <a:xfrm>
            <a:off x="2590800" y="430891"/>
            <a:ext cx="22326600" cy="1954381"/>
          </a:xfrm>
          <a:prstGeom prst="rect">
            <a:avLst/>
          </a:prstGeom>
          <a:solidFill>
            <a:srgbClr val="ECEC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700" b="1" dirty="0"/>
              <a:t>The Effect of Individualized Training Programs on Functional Movement Screen Scores: A Systematic Review  </a:t>
            </a:r>
          </a:p>
          <a:p>
            <a:pPr algn="ctr"/>
            <a:r>
              <a:rPr lang="en-US" sz="2800" dirty="0"/>
              <a:t>Danielle Maurice, SPT; Alexandra McGivern, SPT; Colin </a:t>
            </a:r>
            <a:r>
              <a:rPr lang="en-US" sz="2800" dirty="0" err="1"/>
              <a:t>Homola</a:t>
            </a:r>
            <a:r>
              <a:rPr lang="en-US" sz="2800" dirty="0"/>
              <a:t>, SPT; Matthew Stallone, SPT; Nicholas </a:t>
            </a:r>
            <a:r>
              <a:rPr lang="en-US" sz="2800" dirty="0" err="1"/>
              <a:t>Rodio</a:t>
            </a:r>
            <a:r>
              <a:rPr lang="en-US" sz="2800" dirty="0"/>
              <a:t> PT, DPT; </a:t>
            </a:r>
          </a:p>
          <a:p>
            <a:pPr algn="ctr"/>
            <a:r>
              <a:rPr lang="en-US" sz="2800" dirty="0"/>
              <a:t>Peter Leininger PT, PhD, Board-Certified Clinical Specialist in Orthopedic Physical Therapy</a:t>
            </a:r>
          </a:p>
          <a:p>
            <a:pPr algn="ctr"/>
            <a:r>
              <a:rPr lang="en-US" sz="2800" dirty="0"/>
              <a:t>Department of Physical Therapy, The University of Scranton, Scranton, PA</a:t>
            </a:r>
          </a:p>
        </p:txBody>
      </p:sp>
      <p:graphicFrame>
        <p:nvGraphicFramePr>
          <p:cNvPr id="1047" name="Diagram 1046"/>
          <p:cNvGraphicFramePr/>
          <p:nvPr>
            <p:extLst>
              <p:ext uri="{D42A27DB-BD31-4B8C-83A1-F6EECF244321}">
                <p14:modId xmlns:p14="http://schemas.microsoft.com/office/powerpoint/2010/main" val="3969177161"/>
              </p:ext>
            </p:extLst>
          </p:nvPr>
        </p:nvGraphicFramePr>
        <p:xfrm>
          <a:off x="8716407" y="11640620"/>
          <a:ext cx="10363201" cy="4455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ctangle 1"/>
          <p:cNvSpPr/>
          <p:nvPr/>
        </p:nvSpPr>
        <p:spPr>
          <a:xfrm>
            <a:off x="19419769" y="13943281"/>
            <a:ext cx="7454900" cy="21929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050" dirty="0"/>
              <a:t>1. Cook G, Burton L, </a:t>
            </a:r>
            <a:r>
              <a:rPr lang="en-US" sz="1050" dirty="0" err="1"/>
              <a:t>Hoogenboom</a:t>
            </a:r>
            <a:r>
              <a:rPr lang="en-US" sz="1050" dirty="0"/>
              <a:t> BJ, Voight M. Functional movement screening: the use of fundamental movements as an assessment of function-part 2. </a:t>
            </a:r>
            <a:r>
              <a:rPr lang="en-US" sz="1050" i="1" dirty="0"/>
              <a:t>Int J Sports Phys </a:t>
            </a:r>
            <a:r>
              <a:rPr lang="en-US" sz="1050" i="1" dirty="0" err="1"/>
              <a:t>Ther</a:t>
            </a:r>
            <a:r>
              <a:rPr lang="en-US" sz="1050" dirty="0"/>
              <a:t>. 2014;9(4):549–563.</a:t>
            </a:r>
          </a:p>
          <a:p>
            <a:r>
              <a:rPr lang="en-US" sz="1050" dirty="0"/>
              <a:t>2. </a:t>
            </a:r>
            <a:r>
              <a:rPr lang="en-US" sz="1050" dirty="0" err="1"/>
              <a:t>Nemati</a:t>
            </a:r>
            <a:r>
              <a:rPr lang="en-US" sz="1050" dirty="0"/>
              <a:t> N, </a:t>
            </a:r>
            <a:r>
              <a:rPr lang="en-US" sz="1050" dirty="0" err="1"/>
              <a:t>Norasteh</a:t>
            </a:r>
            <a:r>
              <a:rPr lang="en-US" sz="1050" dirty="0"/>
              <a:t> A, Alizadeh MH. The effect of FIFA +11 program on  Functional Movement Screen scores of junior soccer players. </a:t>
            </a:r>
            <a:r>
              <a:rPr lang="en-US" sz="1050" i="1" dirty="0"/>
              <a:t>Ann Appl Sport Sci. </a:t>
            </a:r>
            <a:r>
              <a:rPr lang="en-US" sz="1050" dirty="0"/>
              <a:t>2017;5(3):22-29.</a:t>
            </a:r>
          </a:p>
          <a:p>
            <a:r>
              <a:rPr lang="en-US" sz="1050" dirty="0"/>
              <a:t>3. </a:t>
            </a:r>
            <a:r>
              <a:rPr lang="en-US" sz="1050" dirty="0" err="1"/>
              <a:t>Bodden</a:t>
            </a:r>
            <a:r>
              <a:rPr lang="en-US" sz="1050" dirty="0"/>
              <a:t> JG, Needham RA &amp; </a:t>
            </a:r>
            <a:r>
              <a:rPr lang="en-US" sz="1050" dirty="0" err="1"/>
              <a:t>Chockalingam</a:t>
            </a:r>
            <a:r>
              <a:rPr lang="en-US" sz="1050" dirty="0"/>
              <a:t> N. The effect of an intervention program on functional movement screen test scores in mixed martial arts athletes. </a:t>
            </a:r>
            <a:r>
              <a:rPr lang="en-US" sz="1050" i="1" dirty="0"/>
              <a:t>J Strength Cond Res</a:t>
            </a:r>
            <a:r>
              <a:rPr lang="en-US" sz="1050" dirty="0"/>
              <a:t>. 2015;29(1):219-225. </a:t>
            </a:r>
          </a:p>
          <a:p>
            <a:r>
              <a:rPr lang="en-US" sz="1050" dirty="0"/>
              <a:t>4. </a:t>
            </a:r>
            <a:r>
              <a:rPr lang="en-US" sz="1050" dirty="0" err="1"/>
              <a:t>Kiesel</a:t>
            </a:r>
            <a:r>
              <a:rPr lang="en-US" sz="1050" dirty="0"/>
              <a:t> K, </a:t>
            </a:r>
            <a:r>
              <a:rPr lang="en-US" sz="1050" dirty="0" err="1"/>
              <a:t>Plisky</a:t>
            </a:r>
            <a:r>
              <a:rPr lang="en-US" sz="1050" dirty="0"/>
              <a:t> P &amp; Butler R. Functional movement test scores improve following a standardized off-season intervention program in professional football players. </a:t>
            </a:r>
            <a:r>
              <a:rPr lang="en-US" sz="1050" i="1" dirty="0" err="1"/>
              <a:t>Scand</a:t>
            </a:r>
            <a:r>
              <a:rPr lang="en-US" sz="1050" i="1" dirty="0"/>
              <a:t> J Med Sci Sports</a:t>
            </a:r>
            <a:r>
              <a:rPr lang="en-US" sz="1050" dirty="0"/>
              <a:t>. 2011;21(2):287-292.</a:t>
            </a:r>
          </a:p>
          <a:p>
            <a:r>
              <a:rPr lang="en-US" sz="1050" dirty="0"/>
              <a:t>5. </a:t>
            </a:r>
            <a:r>
              <a:rPr lang="en-US" sz="1050" dirty="0" err="1"/>
              <a:t>Dinc</a:t>
            </a:r>
            <a:r>
              <a:rPr lang="en-US" sz="1050" dirty="0"/>
              <a:t> E, </a:t>
            </a:r>
            <a:r>
              <a:rPr lang="en-US" sz="1050" dirty="0" err="1"/>
              <a:t>Kilinc</a:t>
            </a:r>
            <a:r>
              <a:rPr lang="en-US" sz="1050" dirty="0"/>
              <a:t> BE, </a:t>
            </a:r>
            <a:r>
              <a:rPr lang="en-US" sz="1050" dirty="0" err="1"/>
              <a:t>Bulat</a:t>
            </a:r>
            <a:r>
              <a:rPr lang="en-US" sz="1050" dirty="0"/>
              <a:t> M, </a:t>
            </a:r>
            <a:r>
              <a:rPr lang="en-US" sz="1050" dirty="0" err="1"/>
              <a:t>Erten</a:t>
            </a:r>
            <a:r>
              <a:rPr lang="en-US" sz="1050" dirty="0"/>
              <a:t> YT, </a:t>
            </a:r>
            <a:r>
              <a:rPr lang="en-US" sz="1050" dirty="0" err="1"/>
              <a:t>Bayraktar</a:t>
            </a:r>
            <a:r>
              <a:rPr lang="en-US" sz="1050" dirty="0"/>
              <a:t> B. Effects of special exercise programs on functional movement screen scores and injury prevention in preprofessional young football players. </a:t>
            </a:r>
            <a:r>
              <a:rPr lang="en-US" sz="1050" i="1" dirty="0"/>
              <a:t>J </a:t>
            </a:r>
            <a:r>
              <a:rPr lang="en-US" sz="1050" i="1" dirty="0" err="1"/>
              <a:t>Exerc</a:t>
            </a:r>
            <a:r>
              <a:rPr lang="en-US" sz="1050" i="1" dirty="0"/>
              <a:t> </a:t>
            </a:r>
            <a:r>
              <a:rPr lang="en-US" sz="1050" i="1" dirty="0" err="1"/>
              <a:t>Rehabil</a:t>
            </a:r>
            <a:r>
              <a:rPr lang="en-US" sz="1050" dirty="0"/>
              <a:t>. 2017;13(5):535-540.</a:t>
            </a:r>
          </a:p>
          <a:p>
            <a:r>
              <a:rPr lang="en-US" sz="1050" dirty="0"/>
              <a:t>6. </a:t>
            </a:r>
            <a:r>
              <a:rPr lang="en-US" sz="1050" dirty="0" err="1"/>
              <a:t>Garbenyte-Apolinskiene</a:t>
            </a:r>
            <a:r>
              <a:rPr lang="en-US" sz="1050" dirty="0"/>
              <a:t> T, </a:t>
            </a:r>
            <a:r>
              <a:rPr lang="en-US" sz="1050" dirty="0" err="1"/>
              <a:t>Siupsinskas</a:t>
            </a:r>
            <a:r>
              <a:rPr lang="en-US" sz="1050" dirty="0"/>
              <a:t> L, </a:t>
            </a:r>
            <a:r>
              <a:rPr lang="en-US" sz="1050" dirty="0" err="1"/>
              <a:t>Salatkaite</a:t>
            </a:r>
            <a:r>
              <a:rPr lang="en-US" sz="1050" dirty="0"/>
              <a:t> S, Gudas R &amp; </a:t>
            </a:r>
            <a:r>
              <a:rPr lang="en-US" sz="1050" dirty="0" err="1"/>
              <a:t>Rolandas</a:t>
            </a:r>
            <a:r>
              <a:rPr lang="en-US" sz="1050" dirty="0"/>
              <a:t> R. The effect of an integrated training program on functional movements patterns, dynamic stability, biomechanics, and muscle strength of lower limbs in elite young basketball players. </a:t>
            </a:r>
            <a:r>
              <a:rPr lang="en-US" sz="1050" i="1" dirty="0"/>
              <a:t>Sport Sci</a:t>
            </a:r>
            <a:r>
              <a:rPr lang="en-US" sz="1050" dirty="0"/>
              <a:t>. 2018;14:245-250.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0080" y="9838038"/>
            <a:ext cx="7848600" cy="21236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200" dirty="0"/>
              <a:t>The search terms used were (“Functional Movement Screen” or</a:t>
            </a:r>
            <a:r>
              <a:rPr lang="en-US" sz="2200" b="1" dirty="0"/>
              <a:t> </a:t>
            </a:r>
            <a:r>
              <a:rPr lang="en-US" sz="2200" dirty="0"/>
              <a:t>“functional movement screening”) AND (“intervention program” or “training program” or “exercise program”). </a:t>
            </a:r>
            <a:br>
              <a:rPr lang="en-US" sz="2200" dirty="0"/>
            </a:br>
            <a:r>
              <a:rPr lang="en-US" sz="2200" dirty="0"/>
              <a:t>Databases reviewed were Google Scholar, PubMed, Academic Search Elite, and CINAHL. Searching occurred between February and May 2019.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5950" y="12618304"/>
            <a:ext cx="7848600" cy="34778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lvl="2" algn="just"/>
            <a:r>
              <a:rPr lang="en-US" sz="2200" dirty="0"/>
              <a:t>Studies were eligible if published within the past ten years (2009-2019), used human subjects, and peer reviewed. Selection criteria included healthy, male athletes participating in organized contact sports (sport in which players have a range of contact with each other or inanimate objects). Interventions included individualized exercise programs created based on FMS scores. Initial search revealed a total of 103 articles. After application of inclusion criteria, two quasi-experimental and two pre-test/post-test studies were included for systematic review with an average MINORS score of 16/24 and 9/16 respectively.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431000" y="3505200"/>
            <a:ext cx="7467600" cy="42842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270" dirty="0"/>
              <a:t>Samples ranged from 15 to 62 males (total=142) with average ages ranging from 16.13 to 24.31. Intervention parameters varied widely with duration ranging from 7-20 weeks and frequency of 2-4 times per week. All 4 studies showed improvements in FMS scores from pre-test to post-test, with an </a:t>
            </a:r>
            <a:r>
              <a:rPr lang="en-US" sz="2200" dirty="0"/>
              <a:t>average</a:t>
            </a:r>
            <a:r>
              <a:rPr lang="en-US" sz="2270" dirty="0"/>
              <a:t> increase from 13.82 ± 0.46 to 16.03 ± 0.5, with 3 having statistically significant results.</a:t>
            </a:r>
            <a:r>
              <a:rPr lang="en-US" sz="2400" baseline="30000" dirty="0">
                <a:solidFill>
                  <a:srgbClr val="000000"/>
                </a:solidFill>
              </a:rPr>
              <a:t>3,4,5,6</a:t>
            </a:r>
            <a:r>
              <a:rPr lang="en-US" sz="2270" dirty="0"/>
              <a:t> Two studies found a significant decrease in asymmetry in athletes from pre-test (52.70%) to post-test (29.73%) that participated in an individualized training program.</a:t>
            </a:r>
            <a:r>
              <a:rPr lang="en-US" sz="2400" baseline="30000" dirty="0">
                <a:solidFill>
                  <a:srgbClr val="000000"/>
                </a:solidFill>
              </a:rPr>
              <a:t>3,4 </a:t>
            </a:r>
            <a:r>
              <a:rPr lang="en-US" sz="2270" dirty="0"/>
              <a:t>One study assessed injury amongst groups and found non-contact injuries significantly higher in the comparison group.</a:t>
            </a:r>
            <a:r>
              <a:rPr lang="en-US" sz="2400" baseline="30000" dirty="0">
                <a:solidFill>
                  <a:srgbClr val="000000"/>
                </a:solidFill>
              </a:rPr>
              <a:t>5</a:t>
            </a:r>
            <a:endParaRPr lang="en-US" sz="2270" dirty="0"/>
          </a:p>
        </p:txBody>
      </p:sp>
      <p:sp>
        <p:nvSpPr>
          <p:cNvPr id="24" name="Rectangle 23"/>
          <p:cNvSpPr/>
          <p:nvPr/>
        </p:nvSpPr>
        <p:spPr>
          <a:xfrm>
            <a:off x="19431000" y="8641203"/>
            <a:ext cx="7467600" cy="44935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200" dirty="0"/>
              <a:t>There is moderate evidence to support that individualized training programs improve FMS scores in male athletes playing contact sports. Effective studies utilize a combination of mobility, stability, and flexibility exercises to address asymmetries and deficiencies.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/>
              <a:t>Future research is needed with other athlete populations due to differing demands and movement patterns.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/>
              <a:t>Limitations include small sample size, lack of randomization, widely varying intervention parameters, poor description of exercises.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dirty="0"/>
              <a:t>Clinicians should consider implementing exercises based on an athlete's weaknesses and asymmetrical scores, as identified by FMS, to decrease injury.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651630" y="130403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D399B0-F1C3-5448-B099-695E72615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546175"/>
              </p:ext>
            </p:extLst>
          </p:nvPr>
        </p:nvGraphicFramePr>
        <p:xfrm>
          <a:off x="8762999" y="8591972"/>
          <a:ext cx="10363203" cy="2903220"/>
        </p:xfrm>
        <a:graphic>
          <a:graphicData uri="http://schemas.openxmlformats.org/drawingml/2006/table">
            <a:tbl>
              <a:tblPr/>
              <a:tblGrid>
                <a:gridCol w="3454401">
                  <a:extLst>
                    <a:ext uri="{9D8B030D-6E8A-4147-A177-3AD203B41FA5}">
                      <a16:colId xmlns:a16="http://schemas.microsoft.com/office/drawing/2014/main" val="1921444723"/>
                    </a:ext>
                  </a:extLst>
                </a:gridCol>
                <a:gridCol w="3454401">
                  <a:extLst>
                    <a:ext uri="{9D8B030D-6E8A-4147-A177-3AD203B41FA5}">
                      <a16:colId xmlns:a16="http://schemas.microsoft.com/office/drawing/2014/main" val="2342232638"/>
                    </a:ext>
                  </a:extLst>
                </a:gridCol>
                <a:gridCol w="3454401">
                  <a:extLst>
                    <a:ext uri="{9D8B030D-6E8A-4147-A177-3AD203B41FA5}">
                      <a16:colId xmlns:a16="http://schemas.microsoft.com/office/drawing/2014/main" val="2034290833"/>
                    </a:ext>
                  </a:extLst>
                </a:gridCol>
              </a:tblGrid>
              <a:tr h="397533"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MINORS Scores</a:t>
                      </a:r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997553"/>
                  </a:ext>
                </a:extLst>
              </a:tr>
              <a:tr h="39753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Author</a:t>
                      </a:r>
                      <a:endParaRPr lang="en-US" sz="175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Sport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US" sz="175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459705"/>
                  </a:ext>
                </a:extLst>
              </a:tr>
              <a:tr h="39753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Bodden</a:t>
                      </a:r>
                      <a:r>
                        <a:rPr lang="en-US" sz="17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JG et al. (2015)</a:t>
                      </a:r>
                      <a:endParaRPr lang="en-US" sz="175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Mixed Martial Arts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17/24</a:t>
                      </a:r>
                      <a:endParaRPr lang="en-US" sz="175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778865"/>
                  </a:ext>
                </a:extLst>
              </a:tr>
              <a:tr h="39753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Dinc</a:t>
                      </a:r>
                      <a:r>
                        <a:rPr lang="en-US" sz="17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 et al. (2017)</a:t>
                      </a:r>
                      <a:endParaRPr lang="en-US" sz="175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Soccer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15/24</a:t>
                      </a:r>
                      <a:endParaRPr lang="en-US" sz="175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823519"/>
                  </a:ext>
                </a:extLst>
              </a:tr>
              <a:tr h="39753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Garbenyte</a:t>
                      </a:r>
                      <a:r>
                        <a:rPr lang="en-US" sz="17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AT et al. (2018)</a:t>
                      </a:r>
                      <a:endParaRPr lang="en-US" sz="175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Basketball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12/16 (No comparator)</a:t>
                      </a:r>
                      <a:endParaRPr lang="en-US" sz="175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25096"/>
                  </a:ext>
                </a:extLst>
              </a:tr>
              <a:tr h="44875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Kiesel</a:t>
                      </a:r>
                      <a:r>
                        <a:rPr lang="en-US" sz="17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 et al. (2011)</a:t>
                      </a:r>
                      <a:endParaRPr lang="en-US" sz="175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Football</a:t>
                      </a: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6/16 (No comparator)</a:t>
                      </a:r>
                      <a:endParaRPr lang="en-US" sz="175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E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150816"/>
                  </a:ext>
                </a:extLst>
              </a:tr>
            </a:tbl>
          </a:graphicData>
        </a:graphic>
      </p:graphicFrame>
      <p:sp>
        <p:nvSpPr>
          <p:cNvPr id="26" name="Rectangle 1">
            <a:extLst>
              <a:ext uri="{FF2B5EF4-FFF2-40B4-BE49-F238E27FC236}">
                <a16:creationId xmlns:a16="http://schemas.microsoft.com/office/drawing/2014/main" id="{5749B6C1-988F-D449-9FFB-7B0AB163B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6025" y="8846978"/>
            <a:ext cx="8791575" cy="52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961</Words>
  <Application>Microsoft Office PowerPoint</Application>
  <PresentationFormat>Custom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Danielle</dc:creator>
  <cp:lastModifiedBy>danielle.maurice@scranton.edu</cp:lastModifiedBy>
  <cp:revision>85</cp:revision>
  <dcterms:created xsi:type="dcterms:W3CDTF">2006-08-16T00:00:00Z</dcterms:created>
  <dcterms:modified xsi:type="dcterms:W3CDTF">2019-10-30T13:30:29Z</dcterms:modified>
</cp:coreProperties>
</file>