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4" r:id="rId18"/>
    <p:sldId id="283" r:id="rId19"/>
    <p:sldId id="281" r:id="rId20"/>
    <p:sldId id="28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embeddedFontLst>
    <p:embeddedFont>
      <p:font typeface="Gill Sans" panose="020B060402020202020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Diana </a:t>
            </a:r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3ae5c3a14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3ae5c3a14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Marley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3ae5c3a14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3ae5c3a14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Marley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3ae5c3a14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3ae5c3a14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Marley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09ee3926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09ee3926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Marley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2a3131158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62a3131158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Marley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EDIT CITATIONS 8-12 instead of 6-10 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Diana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Diana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3ae5c3a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3ae5c3a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Diana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Patient driven grouping model </a:t>
            </a:r>
          </a:p>
        </p:txBody>
      </p:sp>
    </p:spTree>
    <p:extLst>
      <p:ext uri="{BB962C8B-B14F-4D97-AF65-F5344CB8AC3E}">
        <p14:creationId xmlns:p14="http://schemas.microsoft.com/office/powerpoint/2010/main" val="75377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200" dirty="0"/>
              <a:t>Diana </a:t>
            </a:r>
            <a:endParaRPr lang="en-US" sz="11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purpose of this study was to determine the value of home health compared to other post-acute settings for individuals living with heart failure.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3ae5c3a1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3ae5c3a1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Marley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Marley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3ae5c3a1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3ae5c3a1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Marley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 rot="5400000">
            <a:off x="4334603" y="-1417408"/>
            <a:ext cx="3522794" cy="1102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 rot="5400000">
            <a:off x="7249746" y="2265181"/>
            <a:ext cx="5183073" cy="20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 rot="5400000">
            <a:off x="2131526" y="-680877"/>
            <a:ext cx="5183073" cy="789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76A"/>
              </a:buClr>
              <a:buSzPts val="2000"/>
              <a:buFont typeface="Gill Sans"/>
              <a:buNone/>
              <a:defRPr sz="2000" b="0"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54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6998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ctrTitle"/>
          </p:nvPr>
        </p:nvSpPr>
        <p:spPr>
          <a:xfrm>
            <a:off x="370616" y="1451756"/>
            <a:ext cx="10993500" cy="1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</a:pPr>
            <a:r>
              <a:rPr lang="en-US" sz="4800" dirty="0"/>
              <a:t>The Value of Home Health for </a:t>
            </a:r>
            <a:endParaRPr sz="4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</a:pPr>
            <a:r>
              <a:rPr lang="en-US" sz="4800" dirty="0"/>
              <a:t>Individuals Living with Heart Failure: </a:t>
            </a:r>
            <a:endParaRPr sz="4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</a:pPr>
            <a:r>
              <a:rPr lang="en-US" sz="4800" dirty="0"/>
              <a:t>A Systematic Review </a:t>
            </a:r>
            <a:endParaRPr sz="4800" dirty="0"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"/>
          </p:nvPr>
        </p:nvSpPr>
        <p:spPr>
          <a:xfrm>
            <a:off x="523050" y="3909250"/>
            <a:ext cx="11127900" cy="2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 sz="2100" dirty="0">
                <a:solidFill>
                  <a:srgbClr val="FFFFFF"/>
                </a:solidFill>
              </a:rPr>
              <a:t>Diana </a:t>
            </a:r>
            <a:r>
              <a:rPr lang="en-US" sz="2100" dirty="0" err="1">
                <a:solidFill>
                  <a:srgbClr val="FFFFFF"/>
                </a:solidFill>
              </a:rPr>
              <a:t>Mikula</a:t>
            </a:r>
            <a:r>
              <a:rPr lang="en-US" sz="2100" dirty="0">
                <a:solidFill>
                  <a:srgbClr val="FFFFFF"/>
                </a:solidFill>
              </a:rPr>
              <a:t> SPT</a:t>
            </a:r>
            <a:endParaRPr sz="21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 sz="2100" dirty="0">
                <a:solidFill>
                  <a:srgbClr val="FFFFFF"/>
                </a:solidFill>
              </a:rPr>
              <a:t>Nicole Nemeth SPT</a:t>
            </a:r>
            <a:endParaRPr sz="21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 sz="2100" dirty="0" err="1">
                <a:solidFill>
                  <a:srgbClr val="FFFFFF"/>
                </a:solidFill>
              </a:rPr>
              <a:t>Kierstyn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Pieroni</a:t>
            </a:r>
            <a:r>
              <a:rPr lang="en-US" sz="2100" dirty="0">
                <a:solidFill>
                  <a:srgbClr val="FFFFFF"/>
                </a:solidFill>
              </a:rPr>
              <a:t> SPT</a:t>
            </a:r>
            <a:endParaRPr sz="21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 sz="2100" dirty="0">
                <a:solidFill>
                  <a:srgbClr val="FFFFFF"/>
                </a:solidFill>
              </a:rPr>
              <a:t>Marley </a:t>
            </a:r>
            <a:r>
              <a:rPr lang="en-US" sz="2100" dirty="0" err="1">
                <a:solidFill>
                  <a:srgbClr val="FFFFFF"/>
                </a:solidFill>
              </a:rPr>
              <a:t>Szczesniak</a:t>
            </a:r>
            <a:r>
              <a:rPr lang="en-US" sz="2100" dirty="0">
                <a:solidFill>
                  <a:srgbClr val="FFFFFF"/>
                </a:solidFill>
              </a:rPr>
              <a:t> SPT</a:t>
            </a:r>
            <a:endParaRPr sz="21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 sz="2100" dirty="0">
                <a:solidFill>
                  <a:srgbClr val="FFFFFF"/>
                </a:solidFill>
              </a:rPr>
              <a:t>Dr. Tracey Collins PT, PhD, MBA, Board-Certified Clinical Specialist in Geriatric Physical Therapy </a:t>
            </a:r>
            <a:endParaRPr sz="2100" dirty="0">
              <a:solidFill>
                <a:srgbClr val="FFFFFF"/>
              </a:solidFill>
            </a:endParaRPr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9450" y="684525"/>
            <a:ext cx="1649675" cy="218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Search Limits</a:t>
            </a:r>
            <a:endParaRPr sz="4000"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504992" y="2104296"/>
            <a:ext cx="11029500" cy="3678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06400" algn="l" rtl="0">
              <a:spcBef>
                <a:spcPts val="36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Peer-reviewed RCTs</a:t>
            </a:r>
            <a:br>
              <a:rPr lang="en-US" sz="2800"/>
            </a:br>
            <a:endParaRPr sz="2800"/>
          </a:p>
          <a:p>
            <a:pPr marL="457200" lvl="0" indent="-406400" algn="l" rtl="0">
              <a:spcBef>
                <a:spcPts val="36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English</a:t>
            </a:r>
            <a:br>
              <a:rPr lang="en-US" sz="2800"/>
            </a:br>
            <a:endParaRPr sz="2800"/>
          </a:p>
          <a:p>
            <a:pPr marL="457200" lvl="0" indent="-406400" algn="l" rtl="0">
              <a:spcBef>
                <a:spcPts val="36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Human subjects</a:t>
            </a:r>
            <a:br>
              <a:rPr lang="en-US" sz="2800"/>
            </a:br>
            <a:endParaRPr sz="2800"/>
          </a:p>
          <a:p>
            <a:pPr marL="457200" lvl="0" indent="-406400" algn="l" rtl="0">
              <a:spcBef>
                <a:spcPts val="36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Published between 2009 and 2019 </a:t>
            </a:r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Selection Criteria </a:t>
            </a:r>
            <a:endParaRPr sz="4000"/>
          </a:p>
        </p:txBody>
      </p:sp>
      <p:sp>
        <p:nvSpPr>
          <p:cNvPr id="161" name="Google Shape;161;p22"/>
          <p:cNvSpPr txBox="1">
            <a:spLocks noGrp="1"/>
          </p:cNvSpPr>
          <p:nvPr>
            <p:ph type="body" idx="1"/>
          </p:nvPr>
        </p:nvSpPr>
        <p:spPr>
          <a:xfrm>
            <a:off x="412542" y="1666046"/>
            <a:ext cx="11029500" cy="3678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Adults with a diagnosis of heart failure</a:t>
            </a:r>
            <a:br>
              <a:rPr lang="en-US" sz="2800"/>
            </a:b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Receiving home health care or other post-acute care</a:t>
            </a:r>
            <a:br>
              <a:rPr lang="en-US" sz="2800"/>
            </a:b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Included selected outcomes to assess value</a:t>
            </a:r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Exclusion Criteria </a:t>
            </a:r>
            <a:endParaRPr sz="4000"/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401199" y="1866242"/>
            <a:ext cx="11029500" cy="3678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0640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>
                <a:highlight>
                  <a:schemeClr val="lt1"/>
                </a:highlight>
              </a:rPr>
              <a:t>If patient had comorbidities of: </a:t>
            </a:r>
          </a:p>
          <a:p>
            <a:pPr lvl="1" indent="-406400">
              <a:lnSpc>
                <a:spcPct val="200000"/>
              </a:lnSpc>
              <a:spcBef>
                <a:spcPts val="360"/>
              </a:spcBef>
              <a:buSzPts val="2800"/>
            </a:pPr>
            <a:r>
              <a:rPr lang="en-US" sz="2600" dirty="0">
                <a:highlight>
                  <a:schemeClr val="lt1"/>
                </a:highlight>
              </a:rPr>
              <a:t>Diabetes</a:t>
            </a:r>
          </a:p>
          <a:p>
            <a:pPr lvl="1" indent="-406400">
              <a:lnSpc>
                <a:spcPct val="200000"/>
              </a:lnSpc>
              <a:spcBef>
                <a:spcPts val="360"/>
              </a:spcBef>
              <a:buSzPts val="2800"/>
            </a:pPr>
            <a:r>
              <a:rPr lang="en-US" sz="2600" dirty="0">
                <a:highlight>
                  <a:schemeClr val="lt1"/>
                </a:highlight>
              </a:rPr>
              <a:t>COPD</a:t>
            </a:r>
          </a:p>
          <a:p>
            <a:pPr lvl="1" indent="-406400">
              <a:lnSpc>
                <a:spcPct val="200000"/>
              </a:lnSpc>
              <a:spcBef>
                <a:spcPts val="360"/>
              </a:spcBef>
              <a:buSzPts val="2800"/>
            </a:pPr>
            <a:r>
              <a:rPr lang="en-US" sz="2600" dirty="0">
                <a:highlight>
                  <a:schemeClr val="lt1"/>
                </a:highlight>
              </a:rPr>
              <a:t>Hospice Care</a:t>
            </a:r>
            <a:endParaRPr dirty="0"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PRISMA</a:t>
            </a:r>
            <a:endParaRPr sz="4000"/>
          </a:p>
        </p:txBody>
      </p:sp>
      <p:sp>
        <p:nvSpPr>
          <p:cNvPr id="175" name="Google Shape;175;p2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>
                <a:solidFill>
                  <a:schemeClr val="accent2"/>
                </a:solidFill>
              </a:rPr>
              <a:t>13</a:t>
            </a:fld>
            <a:endParaRPr>
              <a:solidFill>
                <a:schemeClr val="accent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A078B5-F0D1-4824-AEF7-36E560836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53" y="1818641"/>
            <a:ext cx="9509161" cy="503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464850" y="611425"/>
            <a:ext cx="11262300" cy="85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FFFFFF"/>
                </a:solidFill>
              </a:rPr>
              <a:t>5 Randomized Control Trials</a:t>
            </a:r>
            <a:endParaRPr sz="4000">
              <a:solidFill>
                <a:srgbClr val="FFFFFF"/>
              </a:solidFill>
            </a:endParaRPr>
          </a:p>
        </p:txBody>
      </p:sp>
      <p:graphicFrame>
        <p:nvGraphicFramePr>
          <p:cNvPr id="5" name="Google Shape;103;p13">
            <a:extLst>
              <a:ext uri="{FF2B5EF4-FFF2-40B4-BE49-F238E27FC236}">
                <a16:creationId xmlns:a16="http://schemas.microsoft.com/office/drawing/2014/main" id="{D2288FAE-5325-4FAF-BB78-4E8C1048E9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880371"/>
              </p:ext>
            </p:extLst>
          </p:nvPr>
        </p:nvGraphicFramePr>
        <p:xfrm>
          <a:off x="826753" y="1643866"/>
          <a:ext cx="10538493" cy="499375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60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67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1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12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12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12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12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1207">
                  <a:extLst>
                    <a:ext uri="{9D8B030D-6E8A-4147-A177-3AD203B41FA5}">
                      <a16:colId xmlns:a16="http://schemas.microsoft.com/office/drawing/2014/main" val="2521776613"/>
                    </a:ext>
                  </a:extLst>
                </a:gridCol>
                <a:gridCol w="10288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521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PEDro Scores</a:t>
                      </a:r>
                      <a:endParaRPr sz="3600" b="1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2FA0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400" b="1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2FA0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400" b="1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2FA0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400" b="1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2FA0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400" b="1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2FA0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400" b="1" u="none" strike="noStrike" cap="none" dirty="0">
                        <a:solidFill>
                          <a:schemeClr val="dk1"/>
                        </a:solidFill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2FA0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2400" b="1" u="none" strike="noStrike" cap="none" dirty="0">
                        <a:solidFill>
                          <a:schemeClr val="dk1"/>
                        </a:solidFill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2FA0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2400" b="1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2FA0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400" b="1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2FA0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400" b="1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2FA0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400" b="1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2FA0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2400" b="1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2FA0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Score</a:t>
                      </a:r>
                      <a:endParaRPr sz="2400" b="1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2FA0">
                        <a:alpha val="5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31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400" u="none" strike="noStrike" cap="none" baseline="0" dirty="0">
                          <a:latin typeface="Gill Sans" panose="020B060402020202020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Tibaldi et </a:t>
                      </a:r>
                      <a:r>
                        <a:rPr lang="en-US" sz="2400" u="none" strike="noStrike" cap="none" baseline="0" dirty="0" smtClean="0">
                          <a:latin typeface="Gill Sans" panose="020B060402020202020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</a:t>
                      </a:r>
                      <a:r>
                        <a:rPr lang="en-US" sz="2400" u="none" strike="noStrike" cap="none" baseline="30000" dirty="0" smtClean="0">
                          <a:latin typeface="Gill Sans" panose="020B060402020202020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7</a:t>
                      </a:r>
                      <a:endParaRPr sz="2400" u="none" strike="noStrike" cap="none" baseline="30000" dirty="0">
                        <a:latin typeface="Gill Sans" panose="020B060402020202020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7/10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Gill Sans" panose="020B060402020202020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Brännström et </a:t>
                      </a:r>
                      <a:r>
                        <a:rPr lang="en-US" sz="2400" b="0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Gill Sans" panose="020B060402020202020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al</a:t>
                      </a:r>
                      <a:r>
                        <a:rPr lang="en-US" sz="2400" u="none" strike="noStrike" cap="none" baseline="30000" dirty="0" smtClean="0">
                          <a:latin typeface="Gill Sans" panose="020B060402020202020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8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     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7/10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3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Gill Sans" panose="020B060402020202020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Sahlen</a:t>
                      </a:r>
                      <a:r>
                        <a:rPr lang="en-US" sz="2400" u="none" strike="noStrike" cap="none" baseline="30000" dirty="0" smtClean="0">
                          <a:latin typeface="Gill Sans" panose="020B060402020202020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9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7/10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3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Gill Sans" panose="020B060402020202020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Stewart</a:t>
                      </a:r>
                      <a:r>
                        <a:rPr lang="en-US" sz="2400" u="none" strike="noStrike" cap="none" baseline="30000" dirty="0" smtClean="0">
                          <a:latin typeface="Gill Sans" panose="020B060402020202020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10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7/10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83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Gill Sans" panose="020B060402020202020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Levine et </a:t>
                      </a:r>
                      <a:r>
                        <a:rPr lang="en-US" sz="2400" dirty="0" smtClean="0">
                          <a:latin typeface="Gill Sans" panose="020B060402020202020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</a:t>
                      </a:r>
                      <a:r>
                        <a:rPr lang="en-US" sz="2400" u="none" strike="noStrike" cap="none" baseline="30000" dirty="0" smtClean="0">
                          <a:latin typeface="Gill Sans" panose="020B060402020202020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11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Gill Sans" panose="020B0604020202020204" charset="0"/>
                          <a:ea typeface="Calibri"/>
                          <a:cs typeface="Calibri"/>
                          <a:sym typeface="Calibri"/>
                        </a:rPr>
                        <a:t>7/10</a:t>
                      </a:r>
                      <a:endParaRPr sz="2400" u="none" strike="noStrike" cap="none" dirty="0">
                        <a:latin typeface="Gill Sans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/>
              <a:t>Results </a:t>
            </a:r>
            <a:endParaRPr sz="4000"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xfrm>
            <a:off x="428800" y="2144940"/>
            <a:ext cx="11460900" cy="4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400"/>
              <a:buChar char="◼"/>
            </a:pPr>
            <a:r>
              <a:rPr lang="en-US" sz="2400" dirty="0"/>
              <a:t>Five RCTs fulfilled the criteria </a:t>
            </a:r>
            <a:endParaRPr sz="2400" dirty="0"/>
          </a:p>
          <a:p>
            <a:pPr marL="457200" lvl="0" indent="-3810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◼"/>
            </a:pPr>
            <a:r>
              <a:rPr lang="en-US" sz="2400" dirty="0" err="1"/>
              <a:t>PEDro</a:t>
            </a:r>
            <a:r>
              <a:rPr lang="en-US" sz="2400" dirty="0"/>
              <a:t> scores ranged from </a:t>
            </a:r>
            <a:r>
              <a:rPr lang="en-US" sz="2400" dirty="0" smtClean="0"/>
              <a:t>7/10</a:t>
            </a:r>
            <a:endParaRPr sz="2400" dirty="0"/>
          </a:p>
          <a:p>
            <a:pPr marL="457200" lvl="0" indent="-3810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◼"/>
            </a:pPr>
            <a:r>
              <a:rPr lang="en-US" sz="2400" dirty="0"/>
              <a:t>Samples ranged from 21 to 280 subjects (546 total) with heart failure (NYHA class 2-4)</a:t>
            </a:r>
            <a:endParaRPr sz="2400" dirty="0"/>
          </a:p>
          <a:p>
            <a:pPr marL="457200" lvl="0" indent="-3810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◼"/>
            </a:pPr>
            <a:r>
              <a:rPr lang="en-US" sz="2400" dirty="0"/>
              <a:t>Home care sessions ranged from 6-18 months, with unspecified visits per week </a:t>
            </a:r>
            <a:endParaRPr sz="2400" dirty="0"/>
          </a:p>
          <a:p>
            <a:pPr marL="457200" lvl="0" indent="-3810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◼"/>
            </a:pPr>
            <a:r>
              <a:rPr lang="en-US" sz="2400" dirty="0"/>
              <a:t>All five studies included multidisciplinary care (PT, OT, Physician, Nursing)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656"/>
              <a:buNone/>
            </a:pPr>
            <a:endParaRPr sz="2800" dirty="0"/>
          </a:p>
        </p:txBody>
      </p:sp>
      <p:sp>
        <p:nvSpPr>
          <p:cNvPr id="190" name="Google Shape;190;p2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/>
              <a:t>Results (continued)</a:t>
            </a:r>
            <a:endParaRPr sz="4000"/>
          </a:p>
        </p:txBody>
      </p:sp>
      <p:sp>
        <p:nvSpPr>
          <p:cNvPr id="196" name="Google Shape;196;p27"/>
          <p:cNvSpPr txBox="1">
            <a:spLocks noGrp="1"/>
          </p:cNvSpPr>
          <p:nvPr>
            <p:ph type="body" idx="1"/>
          </p:nvPr>
        </p:nvSpPr>
        <p:spPr>
          <a:xfrm>
            <a:off x="581200" y="2250900"/>
            <a:ext cx="57888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</a:pPr>
            <a:endParaRPr sz="2400" b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24"/>
              <a:buNone/>
            </a:pPr>
            <a:endParaRPr sz="2400" b="1" u="sng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24"/>
              <a:buNone/>
            </a:pPr>
            <a:r>
              <a:rPr lang="en-US" sz="2400" b="1"/>
              <a:t>Primary Outcomes:</a:t>
            </a:r>
            <a:endParaRPr sz="2400" b="1"/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2"/>
          </p:nvPr>
        </p:nvSpPr>
        <p:spPr>
          <a:xfrm>
            <a:off x="730951" y="2810570"/>
            <a:ext cx="5944500" cy="29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400"/>
              <a:buChar char="◼"/>
            </a:pPr>
            <a:r>
              <a:rPr lang="en-US" sz="2400" dirty="0"/>
              <a:t>To assess value included:</a:t>
            </a:r>
            <a:endParaRPr sz="2400" dirty="0"/>
          </a:p>
          <a:p>
            <a:pPr marL="914400" lvl="1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◼"/>
            </a:pPr>
            <a:r>
              <a:rPr lang="en-US" sz="2400" dirty="0"/>
              <a:t>Cost effectiveness</a:t>
            </a:r>
            <a:endParaRPr sz="2400" dirty="0"/>
          </a:p>
          <a:p>
            <a:pPr marL="914400" lvl="1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◼"/>
            </a:pPr>
            <a:r>
              <a:rPr lang="en-US" sz="2400" dirty="0"/>
              <a:t>Hospital readmission</a:t>
            </a:r>
            <a:endParaRPr sz="2400" dirty="0"/>
          </a:p>
          <a:p>
            <a:pPr marL="914400" lvl="1" indent="-3810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◼"/>
            </a:pPr>
            <a:r>
              <a:rPr lang="en-US" sz="2400" dirty="0"/>
              <a:t>Patient experience</a:t>
            </a:r>
            <a:endParaRPr sz="2400" dirty="0"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3"/>
          </p:nvPr>
        </p:nvSpPr>
        <p:spPr>
          <a:xfrm>
            <a:off x="5974424" y="2250900"/>
            <a:ext cx="57888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600"/>
              </a:spcAft>
              <a:buSzPts val="2024"/>
              <a:buNone/>
            </a:pPr>
            <a:r>
              <a:rPr lang="en-US" sz="2400" b="1"/>
              <a:t>Secondary Outcomes:</a:t>
            </a:r>
            <a:endParaRPr sz="2400" b="1"/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4"/>
          </p:nvPr>
        </p:nvSpPr>
        <p:spPr>
          <a:xfrm>
            <a:off x="6123499" y="2956530"/>
            <a:ext cx="5944500" cy="29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◼"/>
            </a:pPr>
            <a:r>
              <a:rPr lang="en-US" sz="2400" dirty="0"/>
              <a:t>Quality of life </a:t>
            </a:r>
            <a:endParaRPr sz="2400" dirty="0"/>
          </a:p>
        </p:txBody>
      </p:sp>
      <p:sp>
        <p:nvSpPr>
          <p:cNvPr id="200" name="Google Shape;200;p2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5B19-5ED2-0F47-BA58-35B57B47C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Results: Cost of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71B30-2046-4B4C-B167-06FA9033DA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Google Shape;103;p13">
            <a:extLst>
              <a:ext uri="{FF2B5EF4-FFF2-40B4-BE49-F238E27FC236}">
                <a16:creationId xmlns:a16="http://schemas.microsoft.com/office/drawing/2014/main" id="{C4237FC4-EE86-4441-8C11-D031FBC16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6538184"/>
              </p:ext>
            </p:extLst>
          </p:nvPr>
        </p:nvGraphicFramePr>
        <p:xfrm>
          <a:off x="1011936" y="1999488"/>
          <a:ext cx="10131552" cy="4157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01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48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64864">
                  <a:extLst>
                    <a:ext uri="{9D8B030D-6E8A-4147-A177-3AD203B41FA5}">
                      <a16:colId xmlns:a16="http://schemas.microsoft.com/office/drawing/2014/main" val="90050839"/>
                    </a:ext>
                  </a:extLst>
                </a:gridCol>
              </a:tblGrid>
              <a:tr h="5705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Calibri"/>
                          <a:cs typeface="Gill Sans" panose="020B0502020104020203" pitchFamily="34" charset="-79"/>
                          <a:sym typeface="Calibri"/>
                        </a:rPr>
                        <a:t>Article</a:t>
                      </a: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Calibri"/>
                          <a:cs typeface="Gill Sans" panose="020B0502020104020203" pitchFamily="34" charset="-79"/>
                          <a:sym typeface="Calibri"/>
                        </a:rPr>
                        <a:t>Home Health</a:t>
                      </a: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Calibri"/>
                          <a:cs typeface="Gill Sans" panose="020B0502020104020203" pitchFamily="34" charset="-79"/>
                          <a:sym typeface="Calibri"/>
                        </a:rPr>
                        <a:t>Comparator</a:t>
                      </a: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7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Gill Sans" panose="020B0502020104020203" pitchFamily="34" charset="-79"/>
                          <a:ea typeface="Arial"/>
                          <a:cs typeface="Gill Sans" panose="020B0502020104020203" pitchFamily="34" charset="-79"/>
                          <a:sym typeface="Arial"/>
                        </a:rPr>
                        <a:t>Tibaldi</a:t>
                      </a:r>
                      <a:r>
                        <a:rPr lang="en-US" sz="1800" b="0" i="0" u="none" strike="noStrike" cap="none" baseline="30000" dirty="0" smtClean="0">
                          <a:latin typeface="Gill Sans" panose="020B0502020104020203" pitchFamily="34" charset="-79"/>
                          <a:ea typeface="Calibri"/>
                          <a:cs typeface="Gill Sans" panose="020B0502020104020203" pitchFamily="34" charset="-79"/>
                          <a:sym typeface="Calibri"/>
                        </a:rPr>
                        <a:t>7</a:t>
                      </a:r>
                      <a:endParaRPr sz="1800" b="0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$158.73 per day</a:t>
                      </a:r>
                      <a:endParaRPr lang="en-US" sz="1800" b="0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$401.37 per day (inpatient hospital) </a:t>
                      </a:r>
                      <a:endParaRPr lang="en-US" sz="1800" b="0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73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Gill Sans" panose="020B0502020104020203" pitchFamily="34" charset="-79"/>
                          <a:ea typeface="Arial"/>
                          <a:cs typeface="Gill Sans" panose="020B0502020104020203" pitchFamily="34" charset="-79"/>
                          <a:sym typeface="Arial"/>
                        </a:rPr>
                        <a:t>Sahlen</a:t>
                      </a:r>
                      <a:r>
                        <a:rPr lang="en-US" sz="1800" b="0" i="0" u="none" strike="noStrike" cap="none" baseline="30000" dirty="0" smtClean="0">
                          <a:latin typeface="Gill Sans" panose="020B0502020104020203" pitchFamily="34" charset="-79"/>
                          <a:ea typeface="Calibri"/>
                          <a:cs typeface="Gill Sans" panose="020B0502020104020203" pitchFamily="34" charset="-79"/>
                          <a:sym typeface="Calibri"/>
                        </a:rPr>
                        <a:t>9</a:t>
                      </a:r>
                      <a:endParaRPr sz="1800" b="0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€</a:t>
                      </a:r>
                      <a:r>
                        <a:rPr lang="en-US" sz="18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140,000</a:t>
                      </a:r>
                      <a:endParaRPr lang="en-US" sz="1800" b="0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€</a:t>
                      </a:r>
                      <a:r>
                        <a:rPr lang="en-US" sz="18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205,000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8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(control group)</a:t>
                      </a:r>
                      <a:endParaRPr lang="en-US" sz="1800" b="0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C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7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Gill Sans" panose="020B0502020104020203" pitchFamily="34" charset="-79"/>
                          <a:ea typeface="Calibri"/>
                          <a:cs typeface="Gill Sans" panose="020B0502020104020203" pitchFamily="34" charset="-79"/>
                          <a:sym typeface="Calibri"/>
                        </a:rPr>
                        <a:t>Levine et </a:t>
                      </a:r>
                      <a:r>
                        <a:rPr lang="en-US" sz="1800" b="0" i="0" dirty="0" smtClean="0">
                          <a:latin typeface="Gill Sans" panose="020B0502020104020203" pitchFamily="34" charset="-79"/>
                          <a:ea typeface="Calibri"/>
                          <a:cs typeface="Gill Sans" panose="020B0502020104020203" pitchFamily="34" charset="-79"/>
                          <a:sym typeface="Calibri"/>
                        </a:rPr>
                        <a:t>al</a:t>
                      </a:r>
                      <a:r>
                        <a:rPr lang="en-US" sz="1800" b="0" i="0" u="none" strike="noStrike" cap="none" baseline="30000" dirty="0" smtClean="0">
                          <a:latin typeface="Gill Sans" panose="020B0502020104020203" pitchFamily="34" charset="-79"/>
                          <a:ea typeface="Calibri"/>
                          <a:cs typeface="Gill Sans" panose="020B0502020104020203" pitchFamily="34" charset="-79"/>
                          <a:sym typeface="Calibri"/>
                        </a:rPr>
                        <a:t>11</a:t>
                      </a:r>
                      <a:endParaRPr lang="en-US" sz="1800" b="0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52% lower than control group – no dollar amount given</a:t>
                      </a:r>
                      <a:endParaRPr lang="en-US" sz="1800" b="0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0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15686"/>
                  </a:ext>
                </a:extLst>
              </a:tr>
              <a:tr h="89673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Gill Sans" panose="020B0502020104020203" pitchFamily="34" charset="-79"/>
                          <a:ea typeface="Arial"/>
                          <a:cs typeface="Gill Sans" panose="020B0502020104020203" pitchFamily="34" charset="-79"/>
                          <a:sym typeface="Arial"/>
                        </a:rPr>
                        <a:t>Stewart</a:t>
                      </a:r>
                      <a:r>
                        <a:rPr lang="en-US" sz="1800" b="0" i="0" u="none" strike="noStrike" cap="none" baseline="30000" dirty="0" smtClean="0">
                          <a:latin typeface="Gill Sans" panose="020B0502020104020203" pitchFamily="34" charset="-79"/>
                          <a:ea typeface="Calibri"/>
                          <a:cs typeface="Gill Sans" panose="020B0502020104020203" pitchFamily="34" charset="-79"/>
                          <a:sym typeface="Calibri"/>
                        </a:rPr>
                        <a:t>10</a:t>
                      </a:r>
                      <a:endParaRPr sz="1800" b="0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C9D5"/>
                    </a:solidFill>
                  </a:tcPr>
                </a:tc>
                <a:tc>
                  <a:txBody>
                    <a:bodyPr/>
                    <a:lstStyle/>
                    <a:p>
                      <a:pPr lvl="1" indent="-406400" algn="ctr">
                        <a:spcBef>
                          <a:spcPts val="360"/>
                        </a:spcBef>
                        <a:buSzPts val="2800"/>
                      </a:pPr>
                      <a:r>
                        <a:rPr lang="en-US" sz="18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$34 AUD per day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C9D5"/>
                    </a:solidFill>
                  </a:tcPr>
                </a:tc>
                <a:tc>
                  <a:txBody>
                    <a:bodyPr/>
                    <a:lstStyle/>
                    <a:p>
                      <a:pPr lvl="1" indent="-406400" algn="ctr">
                        <a:spcBef>
                          <a:spcPts val="360"/>
                        </a:spcBef>
                        <a:buSzPts val="2800"/>
                      </a:pPr>
                      <a:r>
                        <a:rPr lang="en-US" sz="18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$52 AUD per day (clinic based)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C9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278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542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E6840-D43C-C442-B5E9-889594DE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Results: Hospital Readmission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62076-126D-9144-9A31-947CB7C913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Google Shape;103;p13">
            <a:extLst>
              <a:ext uri="{FF2B5EF4-FFF2-40B4-BE49-F238E27FC236}">
                <a16:creationId xmlns:a16="http://schemas.microsoft.com/office/drawing/2014/main" id="{8968A759-228F-1A40-A9DB-AD4E89BDBF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248883"/>
              </p:ext>
            </p:extLst>
          </p:nvPr>
        </p:nvGraphicFramePr>
        <p:xfrm>
          <a:off x="768096" y="2036064"/>
          <a:ext cx="10582656" cy="470612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79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6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62528">
                  <a:extLst>
                    <a:ext uri="{9D8B030D-6E8A-4147-A177-3AD203B41FA5}">
                      <a16:colId xmlns:a16="http://schemas.microsoft.com/office/drawing/2014/main" val="647172545"/>
                    </a:ext>
                  </a:extLst>
                </a:gridCol>
                <a:gridCol w="1938528">
                  <a:extLst>
                    <a:ext uri="{9D8B030D-6E8A-4147-A177-3AD203B41FA5}">
                      <a16:colId xmlns:a16="http://schemas.microsoft.com/office/drawing/2014/main" val="3890739777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latin typeface="Gill Sans" panose="020B0502020104020203" pitchFamily="34" charset="-79"/>
                          <a:ea typeface="Calibri"/>
                          <a:cs typeface="Gill Sans" panose="020B0502020104020203" pitchFamily="34" charset="-79"/>
                          <a:sym typeface="Calibri"/>
                        </a:rPr>
                        <a:t>Article</a:t>
                      </a:r>
                      <a:endParaRPr sz="2000" b="1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latin typeface="Gill Sans" panose="020B0502020104020203" pitchFamily="34" charset="-79"/>
                          <a:ea typeface="Calibri"/>
                          <a:cs typeface="Gill Sans" panose="020B0502020104020203" pitchFamily="34" charset="-79"/>
                          <a:sym typeface="Calibri"/>
                        </a:rPr>
                        <a:t>Home Health</a:t>
                      </a:r>
                      <a:endParaRPr sz="2000" b="1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latin typeface="Gill Sans" panose="020B0502020104020203" pitchFamily="34" charset="-79"/>
                          <a:ea typeface="Calibri"/>
                          <a:cs typeface="Gill Sans" panose="020B0502020104020203" pitchFamily="34" charset="-79"/>
                          <a:sym typeface="Calibri"/>
                        </a:rPr>
                        <a:t>Comparator</a:t>
                      </a:r>
                      <a:endParaRPr sz="2000" b="1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latin typeface="Gill Sans" panose="020B0502020104020203" pitchFamily="34" charset="-79"/>
                          <a:ea typeface="Calibri"/>
                          <a:cs typeface="Gill Sans" panose="020B0502020104020203" pitchFamily="34" charset="-79"/>
                          <a:sym typeface="Calibri"/>
                        </a:rPr>
                        <a:t>p-value</a:t>
                      </a:r>
                      <a:endParaRPr sz="2000" b="1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Gill Sans" panose="020B0502020104020203" pitchFamily="34" charset="-79"/>
                          <a:ea typeface="Arial"/>
                          <a:cs typeface="Gill Sans" panose="020B0502020104020203" pitchFamily="34" charset="-79"/>
                          <a:sym typeface="Arial"/>
                        </a:rPr>
                        <a:t>Brännström et </a:t>
                      </a:r>
                      <a:r>
                        <a:rPr lang="en-US" sz="1800" b="0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Gill Sans" panose="020B0502020104020203" pitchFamily="34" charset="-79"/>
                          <a:ea typeface="Arial"/>
                          <a:cs typeface="Gill Sans" panose="020B0502020104020203" pitchFamily="34" charset="-79"/>
                          <a:sym typeface="Arial"/>
                        </a:rPr>
                        <a:t>al</a:t>
                      </a:r>
                      <a:r>
                        <a:rPr lang="en-US" sz="1800" b="0" i="0" u="none" strike="noStrike" cap="none" baseline="30000" dirty="0" smtClean="0">
                          <a:latin typeface="Gill Sans" panose="020B0502020104020203" pitchFamily="34" charset="-79"/>
                          <a:ea typeface="Calibri"/>
                          <a:cs typeface="Gill Sans" panose="020B0502020104020203" pitchFamily="34" charset="-79"/>
                          <a:sym typeface="Calibri"/>
                        </a:rPr>
                        <a:t>8</a:t>
                      </a:r>
                      <a:endParaRPr sz="1800" b="0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15 rehospitalizations in 103 days</a:t>
                      </a:r>
                      <a:endParaRPr lang="en-US" sz="1800" b="0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53 rehospitalizations in 305 days (usual care)</a:t>
                      </a:r>
                      <a:endParaRPr lang="en-US" sz="1800" b="0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Not reported</a:t>
                      </a:r>
                      <a:endParaRPr sz="1800" b="0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8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1800" b="1" i="0" u="none" strike="noStrike" cap="none" baseline="0" dirty="0" err="1">
                          <a:latin typeface="Gill Sans" panose="020B0502020104020203" pitchFamily="34" charset="-79"/>
                          <a:ea typeface="Calibri"/>
                          <a:cs typeface="Gill Sans" panose="020B0502020104020203" pitchFamily="34" charset="-79"/>
                          <a:sym typeface="Calibri"/>
                        </a:rPr>
                        <a:t>Tibaldi</a:t>
                      </a:r>
                      <a:r>
                        <a:rPr lang="en-US" sz="1800" b="1" i="0" u="none" strike="noStrike" cap="none" baseline="0" dirty="0">
                          <a:latin typeface="Gill Sans" panose="020B0502020104020203" pitchFamily="34" charset="-79"/>
                          <a:ea typeface="Calibri"/>
                          <a:cs typeface="Gill Sans" panose="020B0502020104020203" pitchFamily="34" charset="-79"/>
                          <a:sym typeface="Calibri"/>
                        </a:rPr>
                        <a:t> et </a:t>
                      </a:r>
                      <a:r>
                        <a:rPr lang="en-US" sz="1800" b="1" i="0" u="none" strike="noStrike" cap="none" baseline="0" dirty="0" smtClean="0">
                          <a:latin typeface="Gill Sans" panose="020B0502020104020203" pitchFamily="34" charset="-79"/>
                          <a:ea typeface="Calibri"/>
                          <a:cs typeface="Gill Sans" panose="020B0502020104020203" pitchFamily="34" charset="-79"/>
                          <a:sym typeface="Calibri"/>
                        </a:rPr>
                        <a:t>al</a:t>
                      </a:r>
                      <a:r>
                        <a:rPr lang="en-US" sz="1800" b="1" i="0" u="none" strike="noStrike" cap="none" baseline="30000" dirty="0" smtClean="0">
                          <a:latin typeface="Gill Sans" panose="020B0502020104020203" pitchFamily="34" charset="-79"/>
                          <a:ea typeface="Calibri"/>
                          <a:cs typeface="Gill Sans" panose="020B0502020104020203" pitchFamily="34" charset="-79"/>
                          <a:sym typeface="Calibri"/>
                        </a:rPr>
                        <a:t>7</a:t>
                      </a:r>
                      <a:endParaRPr lang="en-US" sz="1800" b="1" i="0" u="none" strike="noStrike" cap="none" baseline="30000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C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84 days to hospital readmission</a:t>
                      </a:r>
                      <a:endParaRPr lang="en-US" sz="1800" b="1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C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69 days to hospital readmission (inpatient)</a:t>
                      </a:r>
                      <a:endParaRPr lang="en-US" sz="1800" b="1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C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P = 0.02</a:t>
                      </a:r>
                      <a:endParaRPr sz="1800" b="1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C9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15686"/>
                  </a:ext>
                </a:extLst>
              </a:tr>
              <a:tr h="149222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Gill Sans" panose="020B0502020104020203" pitchFamily="34" charset="-79"/>
                          <a:ea typeface="Arial"/>
                          <a:cs typeface="Gill Sans" panose="020B0502020104020203" pitchFamily="34" charset="-79"/>
                          <a:sym typeface="Arial"/>
                        </a:rPr>
                        <a:t>Stewart</a:t>
                      </a:r>
                      <a:r>
                        <a:rPr lang="en-US" sz="1800" b="0" i="0" u="none" strike="noStrike" cap="none" baseline="30000" dirty="0" smtClean="0">
                          <a:latin typeface="Gill Sans" panose="020B0502020104020203" pitchFamily="34" charset="-79"/>
                          <a:ea typeface="Calibri"/>
                          <a:cs typeface="Gill Sans" panose="020B0502020104020203" pitchFamily="34" charset="-79"/>
                          <a:sym typeface="Calibri"/>
                        </a:rPr>
                        <a:t>10</a:t>
                      </a:r>
                      <a:endParaRPr sz="1800" b="0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dirty="0"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96 (67%) had unplanned re-hospitalizations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60 (62%) had multiple hospitalizations</a:t>
                      </a:r>
                      <a:endParaRPr lang="en-US" sz="1800" b="0" i="0" baseline="30000" dirty="0"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95 (69%) had unplanned re-hospitalizations  (clinic based)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dirty="0"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52 (55%) had multiple hospitalizations </a:t>
                      </a:r>
                      <a:endParaRPr sz="1800" b="0" i="0" u="none" strike="noStrike" cap="none" dirty="0">
                        <a:latin typeface="Gill Sans" panose="020B0502020104020203" pitchFamily="34" charset="-79"/>
                        <a:ea typeface="Calibri"/>
                        <a:cs typeface="Gill Sans" panose="020B0502020104020203" pitchFamily="34" charset="-79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p = 0.279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278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588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8E625-4372-7349-8656-3831A4BB4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Results: Patient Experience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EFD97-CF8C-8647-9CB3-0511C894D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One study reported a primary outcome of patient experience, concluding positive experiences in both home and usual care</a:t>
            </a:r>
            <a:r>
              <a:rPr lang="en-US" sz="2400" baseline="30000" dirty="0"/>
              <a:t>11</a:t>
            </a:r>
          </a:p>
          <a:p>
            <a:r>
              <a:rPr lang="en-US" sz="2400" dirty="0"/>
              <a:t>Picker Patient Experience Questionnaire - experience measures were recorded during the 30-day interview</a:t>
            </a:r>
            <a:r>
              <a:rPr lang="en-US" sz="2400" baseline="30000" dirty="0"/>
              <a:t>11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2C314-7932-734F-A72B-632E789449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1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dirty="0"/>
              <a:t>Overview</a:t>
            </a:r>
            <a:endParaRPr sz="4000"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581193" y="2329603"/>
            <a:ext cx="54225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0640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/>
              <a:t>Background</a:t>
            </a:r>
            <a:endParaRPr sz="2800" dirty="0"/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/>
              <a:t>Purpose</a:t>
            </a:r>
            <a:endParaRPr sz="2800" dirty="0"/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/>
              <a:t>Methods</a:t>
            </a:r>
            <a:endParaRPr sz="2800" dirty="0"/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/>
              <a:t>PRISMA</a:t>
            </a:r>
            <a:endParaRPr sz="2800" dirty="0"/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 err="1"/>
              <a:t>PEDro</a:t>
            </a:r>
            <a:r>
              <a:rPr lang="en-US" sz="2800" dirty="0"/>
              <a:t> Scoring</a:t>
            </a:r>
            <a:endParaRPr sz="2800" dirty="0"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2"/>
          </p:nvPr>
        </p:nvSpPr>
        <p:spPr>
          <a:xfrm>
            <a:off x="6188417" y="1862243"/>
            <a:ext cx="54225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 sz="2800" dirty="0"/>
          </a:p>
          <a:p>
            <a:pPr marL="457200" lvl="0" indent="-4064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/>
              <a:t>Results</a:t>
            </a:r>
            <a:endParaRPr sz="2800" dirty="0"/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/>
              <a:t>Conclusion</a:t>
            </a:r>
            <a:endParaRPr sz="2800" dirty="0"/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/>
              <a:t>Limitations</a:t>
            </a:r>
            <a:endParaRPr sz="2800" dirty="0"/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/>
              <a:t>Recommendations</a:t>
            </a:r>
            <a:endParaRPr sz="2800" dirty="0"/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/>
              <a:t>Clinical Relevance</a:t>
            </a:r>
            <a:endParaRPr sz="2800" dirty="0"/>
          </a:p>
        </p:txBody>
      </p:sp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F0FD-AB51-4C44-B794-4B73F1ED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Results: QOL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A9814-B2EA-F341-B10C-F29E7281FB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9E6D9D-6BAC-2642-B107-05F531382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216893"/>
              </p:ext>
            </p:extLst>
          </p:nvPr>
        </p:nvGraphicFramePr>
        <p:xfrm>
          <a:off x="914400" y="1975105"/>
          <a:ext cx="10119360" cy="4482766"/>
        </p:xfrm>
        <a:graphic>
          <a:graphicData uri="http://schemas.openxmlformats.org/drawingml/2006/table">
            <a:tbl>
              <a:tblPr/>
              <a:tblGrid>
                <a:gridCol w="2389632">
                  <a:extLst>
                    <a:ext uri="{9D8B030D-6E8A-4147-A177-3AD203B41FA5}">
                      <a16:colId xmlns:a16="http://schemas.microsoft.com/office/drawing/2014/main" val="1847343625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val="3389579773"/>
                    </a:ext>
                  </a:extLst>
                </a:gridCol>
                <a:gridCol w="2276928">
                  <a:extLst>
                    <a:ext uri="{9D8B030D-6E8A-4147-A177-3AD203B41FA5}">
                      <a16:colId xmlns:a16="http://schemas.microsoft.com/office/drawing/2014/main" val="2588666106"/>
                    </a:ext>
                  </a:extLst>
                </a:gridCol>
                <a:gridCol w="2221920">
                  <a:extLst>
                    <a:ext uri="{9D8B030D-6E8A-4147-A177-3AD203B41FA5}">
                      <a16:colId xmlns:a16="http://schemas.microsoft.com/office/drawing/2014/main" val="2413150443"/>
                    </a:ext>
                  </a:extLst>
                </a:gridCol>
                <a:gridCol w="1365504">
                  <a:extLst>
                    <a:ext uri="{9D8B030D-6E8A-4147-A177-3AD203B41FA5}">
                      <a16:colId xmlns:a16="http://schemas.microsoft.com/office/drawing/2014/main" val="428195248"/>
                    </a:ext>
                  </a:extLst>
                </a:gridCol>
              </a:tblGrid>
              <a:tr h="7071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Article</a:t>
                      </a: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Tool</a:t>
                      </a:r>
                      <a:endParaRPr lang="en-US" sz="2000" b="1" i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Home Health</a:t>
                      </a:r>
                      <a:endParaRPr lang="en-US" sz="2000" b="1" i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Comparator</a:t>
                      </a:r>
                      <a:endParaRPr lang="en-US" sz="2000" b="1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p-value</a:t>
                      </a:r>
                      <a:endParaRPr lang="en-US" sz="2000" b="1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965560"/>
                  </a:ext>
                </a:extLst>
              </a:tr>
              <a:tr h="824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Brännström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et 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al</a:t>
                      </a:r>
                      <a:r>
                        <a:rPr lang="en-US" sz="1600" b="0" i="0" baseline="30000" dirty="0" smtClean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8</a:t>
                      </a:r>
                      <a:endParaRPr lang="en-US" sz="1600" b="0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EuroQol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(EQ-5D)</a:t>
                      </a:r>
                      <a:endParaRPr lang="en-US" sz="1600" b="0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57.6 +/- 19.2</a:t>
                      </a:r>
                      <a:endParaRPr lang="en-US" sz="1600" b="0" i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48.5 +/- 24.4</a:t>
                      </a:r>
                      <a:endParaRPr lang="en-US" sz="1600" b="0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p = 0.05</a:t>
                      </a:r>
                      <a:endParaRPr lang="en-US" sz="1600" b="0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897154"/>
                  </a:ext>
                </a:extLst>
              </a:tr>
              <a:tr h="824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Sahlen</a:t>
                      </a:r>
                      <a:r>
                        <a:rPr lang="en-US" sz="1600" b="1" i="0" baseline="30000" dirty="0" smtClean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9</a:t>
                      </a:r>
                      <a:endParaRPr lang="en-US" sz="1600" b="1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QALY</a:t>
                      </a:r>
                      <a:endParaRPr lang="en-US" sz="1600" b="1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At baseline:</a:t>
                      </a:r>
                      <a:endParaRPr lang="en-US" sz="1600" b="1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0.569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After intervention: improved 0.006 points</a:t>
                      </a:r>
                      <a:endParaRPr lang="en-US" sz="1600" b="1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At baseline:</a:t>
                      </a:r>
                      <a:endParaRPr lang="en-US" sz="1600" b="1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0.538</a:t>
                      </a:r>
                      <a:endParaRPr lang="en-US" sz="1600" b="1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After intervention:</a:t>
                      </a:r>
                      <a:endParaRPr lang="en-US" sz="1600" b="1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declined 0.024 points</a:t>
                      </a:r>
                      <a:endParaRPr lang="en-US" sz="1600" b="1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p = 0.026</a:t>
                      </a:r>
                      <a:endParaRPr lang="en-US" sz="1600" b="1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914906"/>
                  </a:ext>
                </a:extLst>
              </a:tr>
              <a:tr h="824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Levine et </a:t>
                      </a:r>
                      <a:r>
                        <a:rPr lang="en-US" sz="1600" b="1" i="0" dirty="0" smtClean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al</a:t>
                      </a:r>
                      <a:r>
                        <a:rPr lang="en-US" sz="1600" b="1" i="0" baseline="30000" dirty="0" smtClean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11</a:t>
                      </a:r>
                      <a:endParaRPr lang="en-US" sz="1600" b="1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EuroQol Visual Analogue Scale</a:t>
                      </a:r>
                      <a:endParaRPr lang="en-US" sz="1600" b="1" i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75/100</a:t>
                      </a:r>
                      <a:endParaRPr lang="en-US" sz="1600" b="1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65/100</a:t>
                      </a:r>
                      <a:endParaRPr lang="en-US" sz="1600" b="1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p = 0.05 </a:t>
                      </a:r>
                      <a:endParaRPr lang="en-US" sz="1600" b="1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04301"/>
                  </a:ext>
                </a:extLst>
              </a:tr>
              <a:tr h="824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Stewart</a:t>
                      </a:r>
                      <a:r>
                        <a:rPr lang="en-US" sz="1600" b="0" i="0" baseline="30000" dirty="0" smtClean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10</a:t>
                      </a:r>
                      <a:endParaRPr lang="en-US" sz="1600" b="0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Minnesota Living with Heart Failure Questionnaire</a:t>
                      </a:r>
                      <a:endParaRPr lang="en-US" sz="1600" b="0" i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48.8 +/- 21.9 </a:t>
                      </a:r>
                      <a:endParaRPr lang="en-US" sz="1600" b="0" i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46.0 +/- 20.5</a:t>
                      </a:r>
                      <a:endParaRPr lang="en-US" sz="1600" b="0" i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p = 0.279 </a:t>
                      </a:r>
                      <a:endParaRPr lang="en-US" sz="1600" b="0" i="0" dirty="0">
                        <a:effectLst/>
                        <a:latin typeface="Gill Sans" panose="020B0502020104020203" pitchFamily="34" charset="-79"/>
                        <a:cs typeface="Gill Sans" panose="020B0502020104020203" pitchFamily="34" charset="-79"/>
                      </a:endParaRPr>
                    </a:p>
                  </a:txBody>
                  <a:tcPr marL="83607" marR="83607" marT="41803" marB="4180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134500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C885966D-712C-D247-985B-7205CCD71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23352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24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/>
              <a:t>Conclusion </a:t>
            </a:r>
            <a:endParaRPr sz="4000"/>
          </a:p>
        </p:txBody>
      </p:sp>
      <p:sp>
        <p:nvSpPr>
          <p:cNvPr id="220" name="Google Shape;220;p30"/>
          <p:cNvSpPr txBox="1">
            <a:spLocks noGrp="1"/>
          </p:cNvSpPr>
          <p:nvPr>
            <p:ph type="body" idx="1"/>
          </p:nvPr>
        </p:nvSpPr>
        <p:spPr>
          <a:xfrm>
            <a:off x="408025" y="1595025"/>
            <a:ext cx="11029500" cy="3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There is moderate to strong evidence supporting home health care for individuals living with heart failure to improve value defined by cost, hospital readmission, patient experience and quality of life</a:t>
            </a:r>
            <a:endParaRPr sz="2800"/>
          </a:p>
        </p:txBody>
      </p:sp>
      <p:sp>
        <p:nvSpPr>
          <p:cNvPr id="221" name="Google Shape;221;p3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/>
              <a:t>Limitations </a:t>
            </a:r>
            <a:endParaRPr sz="4000"/>
          </a:p>
        </p:txBody>
      </p:sp>
      <p:sp>
        <p:nvSpPr>
          <p:cNvPr id="227" name="Google Shape;227;p31"/>
          <p:cNvSpPr txBox="1">
            <a:spLocks noGrp="1"/>
          </p:cNvSpPr>
          <p:nvPr>
            <p:ph type="body" idx="1"/>
          </p:nvPr>
        </p:nvSpPr>
        <p:spPr>
          <a:xfrm>
            <a:off x="434292" y="230994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000"/>
              <a:buChar char="◼"/>
            </a:pPr>
            <a:r>
              <a:rPr lang="en-US" sz="3000"/>
              <a:t>Small sample size</a:t>
            </a:r>
            <a:endParaRPr sz="300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</a:pP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◼"/>
            </a:pPr>
            <a:r>
              <a:rPr lang="en-US" sz="3000"/>
              <a:t>Varied outcome measures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>
              <a:solidFill>
                <a:srgbClr val="3D3D3D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◼"/>
            </a:pPr>
            <a:r>
              <a:rPr lang="en-US" sz="3000"/>
              <a:t>No specific interventions described for home health visits</a:t>
            </a:r>
            <a:endParaRPr sz="300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◼"/>
            </a:pPr>
            <a:r>
              <a:rPr lang="en-US" sz="3000"/>
              <a:t>Databases searched   </a:t>
            </a:r>
            <a:endParaRPr sz="3000"/>
          </a:p>
        </p:txBody>
      </p:sp>
      <p:sp>
        <p:nvSpPr>
          <p:cNvPr id="228" name="Google Shape;228;p3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/>
              <a:t>Recommendations </a:t>
            </a:r>
            <a:endParaRPr sz="4000"/>
          </a:p>
        </p:txBody>
      </p:sp>
      <p:sp>
        <p:nvSpPr>
          <p:cNvPr id="234" name="Google Shape;234;p32"/>
          <p:cNvSpPr txBox="1">
            <a:spLocks noGrp="1"/>
          </p:cNvSpPr>
          <p:nvPr>
            <p:ph type="body" idx="1"/>
          </p:nvPr>
        </p:nvSpPr>
        <p:spPr>
          <a:xfrm>
            <a:off x="504992" y="24090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Future research should consider: 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</a:pPr>
            <a:endParaRPr sz="2800"/>
          </a:p>
          <a:p>
            <a:pPr marL="91440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Collecting more data on the patient experience</a:t>
            </a:r>
            <a:br>
              <a:rPr lang="en-US" sz="2800"/>
            </a:br>
            <a:endParaRPr sz="2800"/>
          </a:p>
          <a:p>
            <a:pPr marL="91440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Specific description of interventions 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None/>
            </a:pPr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/>
              <a:t>Clinical Relevance </a:t>
            </a:r>
            <a:endParaRPr sz="4000"/>
          </a:p>
        </p:txBody>
      </p:sp>
      <p:sp>
        <p:nvSpPr>
          <p:cNvPr id="241" name="Google Shape;241;p33"/>
          <p:cNvSpPr txBox="1">
            <a:spLocks noGrp="1"/>
          </p:cNvSpPr>
          <p:nvPr>
            <p:ph type="body" idx="1"/>
          </p:nvPr>
        </p:nvSpPr>
        <p:spPr>
          <a:xfrm>
            <a:off x="428017" y="128024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Char char="◼"/>
            </a:pPr>
            <a:r>
              <a:rPr lang="en-US" sz="2800">
                <a:highlight>
                  <a:srgbClr val="FFFFFF"/>
                </a:highlight>
              </a:rPr>
              <a:t>Clinicians should consider referrals for post-acute home care for appropriate patients living with heart failure because of greater value compared to other post-acute settings</a:t>
            </a:r>
            <a:endParaRPr sz="2800">
              <a:highlight>
                <a:srgbClr val="FFFFFF"/>
              </a:highlight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/>
              <a:t>Acknowledgements </a:t>
            </a:r>
            <a:endParaRPr sz="4000"/>
          </a:p>
        </p:txBody>
      </p:sp>
      <p:sp>
        <p:nvSpPr>
          <p:cNvPr id="248" name="Google Shape;248;p34"/>
          <p:cNvSpPr txBox="1">
            <a:spLocks noGrp="1"/>
          </p:cNvSpPr>
          <p:nvPr>
            <p:ph type="body" idx="1"/>
          </p:nvPr>
        </p:nvSpPr>
        <p:spPr>
          <a:xfrm>
            <a:off x="428792" y="20280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sz="2800"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/>
              <a:t>Dr. Tracey Collins PT, PhD, MBA, Board-Certified Clinical Specialist in Geriatric Physical Therapy </a:t>
            </a:r>
            <a:endParaRPr sz="28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sz="28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sz="2800" dirty="0"/>
          </a:p>
          <a:p>
            <a:pPr marL="508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  <p:sp>
        <p:nvSpPr>
          <p:cNvPr id="249" name="Google Shape;249;p3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/>
              <a:t>References</a:t>
            </a:r>
            <a:endParaRPr sz="4000"/>
          </a:p>
        </p:txBody>
      </p:sp>
      <p:sp>
        <p:nvSpPr>
          <p:cNvPr id="255" name="Google Shape;255;p35"/>
          <p:cNvSpPr txBox="1">
            <a:spLocks noGrp="1"/>
          </p:cNvSpPr>
          <p:nvPr>
            <p:ph type="body" idx="1"/>
          </p:nvPr>
        </p:nvSpPr>
        <p:spPr>
          <a:xfrm>
            <a:off x="475150" y="2379376"/>
            <a:ext cx="11029500" cy="4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1115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ill Sans"/>
              <a:buAutoNum type="arabicPeriod"/>
            </a:pPr>
            <a:r>
              <a:rPr lang="en-US" sz="1100" dirty="0" err="1">
                <a:solidFill>
                  <a:srgbClr val="000000"/>
                </a:solidFill>
              </a:rPr>
              <a:t>Säfström</a:t>
            </a:r>
            <a:r>
              <a:rPr lang="en-US" sz="1100" dirty="0">
                <a:solidFill>
                  <a:srgbClr val="000000"/>
                </a:solidFill>
              </a:rPr>
              <a:t> E, </a:t>
            </a:r>
            <a:r>
              <a:rPr lang="en-US" sz="1100" dirty="0" err="1">
                <a:solidFill>
                  <a:srgbClr val="000000"/>
                </a:solidFill>
              </a:rPr>
              <a:t>Jaarsma</a:t>
            </a:r>
            <a:r>
              <a:rPr lang="en-US" sz="1100" dirty="0">
                <a:solidFill>
                  <a:srgbClr val="000000"/>
                </a:solidFill>
              </a:rPr>
              <a:t> T, </a:t>
            </a:r>
            <a:r>
              <a:rPr lang="en-US" sz="1100" dirty="0" err="1">
                <a:solidFill>
                  <a:srgbClr val="000000"/>
                </a:solidFill>
              </a:rPr>
              <a:t>Strömberg</a:t>
            </a:r>
            <a:r>
              <a:rPr lang="en-US" sz="1100" dirty="0">
                <a:solidFill>
                  <a:srgbClr val="000000"/>
                </a:solidFill>
              </a:rPr>
              <a:t> A. Continuity and utilization of health and community care in elderly patients with heart failure before and after hospitalization. </a:t>
            </a:r>
            <a:r>
              <a:rPr lang="en-US" sz="1100" i="1" dirty="0">
                <a:solidFill>
                  <a:srgbClr val="000000"/>
                </a:solidFill>
              </a:rPr>
              <a:t>BMC </a:t>
            </a:r>
            <a:r>
              <a:rPr lang="en-US" sz="1100" i="1" dirty="0" err="1">
                <a:solidFill>
                  <a:srgbClr val="000000"/>
                </a:solidFill>
              </a:rPr>
              <a:t>Geriatr</a:t>
            </a:r>
            <a:r>
              <a:rPr lang="en-US" sz="1100" dirty="0">
                <a:solidFill>
                  <a:srgbClr val="000000"/>
                </a:solidFill>
              </a:rPr>
              <a:t>. 2018;18(1):177. doi:10.1186/s12877-018-0861-9.</a:t>
            </a:r>
            <a:endParaRPr sz="1100" dirty="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ill Sans"/>
              <a:buAutoNum type="arabicPeriod"/>
            </a:pPr>
            <a:r>
              <a:rPr lang="en-US" sz="1100" dirty="0">
                <a:solidFill>
                  <a:srgbClr val="000000"/>
                </a:solidFill>
              </a:rPr>
              <a:t>Arundel C, Sheriff H, Bearden DM, et al. Discharge home health services referral and 30-day all-cause readmission in older adults with heart failure. </a:t>
            </a:r>
            <a:r>
              <a:rPr lang="en-US" sz="1100" i="1" dirty="0">
                <a:solidFill>
                  <a:srgbClr val="000000"/>
                </a:solidFill>
              </a:rPr>
              <a:t>Arch Med Sci</a:t>
            </a:r>
            <a:r>
              <a:rPr lang="en-US" sz="1100" dirty="0">
                <a:solidFill>
                  <a:srgbClr val="000000"/>
                </a:solidFill>
              </a:rPr>
              <a:t>. 2018;14(5):995-1002. doi:10.5114/aoms.2018.77562.</a:t>
            </a:r>
            <a:endParaRPr sz="1100" dirty="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ill Sans"/>
              <a:buAutoNum type="arabicPeriod"/>
            </a:pPr>
            <a:r>
              <a:rPr lang="en-US" sz="1100" dirty="0">
                <a:solidFill>
                  <a:srgbClr val="000000"/>
                </a:solidFill>
              </a:rPr>
              <a:t>Han SJ, Kim HK, </a:t>
            </a:r>
            <a:r>
              <a:rPr lang="en-US" sz="1100" dirty="0" err="1">
                <a:solidFill>
                  <a:srgbClr val="000000"/>
                </a:solidFill>
              </a:rPr>
              <a:t>Storfjell</a:t>
            </a:r>
            <a:r>
              <a:rPr lang="en-US" sz="1100" dirty="0">
                <a:solidFill>
                  <a:srgbClr val="000000"/>
                </a:solidFill>
              </a:rPr>
              <a:t> J, Kim MJ. Clinical outcomes and quality of life of home health care patients. </a:t>
            </a:r>
            <a:r>
              <a:rPr lang="en-US" sz="1100" i="1" dirty="0">
                <a:solidFill>
                  <a:srgbClr val="000000"/>
                </a:solidFill>
              </a:rPr>
              <a:t>Asian </a:t>
            </a:r>
            <a:r>
              <a:rPr lang="en-US" sz="1100" i="1" dirty="0" err="1">
                <a:solidFill>
                  <a:srgbClr val="000000"/>
                </a:solidFill>
              </a:rPr>
              <a:t>Nurs</a:t>
            </a:r>
            <a:r>
              <a:rPr lang="en-US" sz="1100" i="1" dirty="0">
                <a:solidFill>
                  <a:srgbClr val="000000"/>
                </a:solidFill>
              </a:rPr>
              <a:t> Res</a:t>
            </a:r>
            <a:r>
              <a:rPr lang="en-US" sz="1100" dirty="0">
                <a:solidFill>
                  <a:srgbClr val="000000"/>
                </a:solidFill>
              </a:rPr>
              <a:t>. 2013;7(2):53-60. doi:10.1016/j.anr.2013.03.002.</a:t>
            </a:r>
            <a:endParaRPr sz="1100" dirty="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ill Sans"/>
              <a:buAutoNum type="arabicPeriod"/>
            </a:pPr>
            <a:r>
              <a:rPr lang="en-US" sz="1100" dirty="0">
                <a:solidFill>
                  <a:srgbClr val="000000"/>
                </a:solidFill>
                <a:highlight>
                  <a:schemeClr val="lt1"/>
                </a:highlight>
              </a:rPr>
              <a:t>Home Health Section (2017). Value statement for home health physical therapy. Accessed March 1, 2018 at https://cdn.ymaws.com/www.homehealthsection.org/resource/collection/5D4DECA7-B24E-4242-984D-3FFAECBE307A/HHPT_Value_Statement.pdf.</a:t>
            </a:r>
          </a:p>
          <a:p>
            <a:pPr lvl="0" indent="-3111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Gill Sans"/>
              <a:buAutoNum type="arabicPeriod"/>
            </a:pPr>
            <a:r>
              <a:rPr lang="en-US" sz="1100" dirty="0">
                <a:solidFill>
                  <a:schemeClr val="tx1"/>
                </a:solidFill>
                <a:highlight>
                  <a:schemeClr val="lt1"/>
                </a:highlight>
              </a:rPr>
              <a:t>Berwick DM, Nolan TW, Whittington J. The triple aim: Care, health, and cost. </a:t>
            </a:r>
            <a:r>
              <a:rPr lang="en-US" sz="1100" i="1" dirty="0">
                <a:solidFill>
                  <a:schemeClr val="tx1"/>
                </a:solidFill>
                <a:highlight>
                  <a:schemeClr val="lt1"/>
                </a:highlight>
              </a:rPr>
              <a:t>Health affairs. </a:t>
            </a:r>
            <a:r>
              <a:rPr lang="en-US" sz="1100" dirty="0">
                <a:solidFill>
                  <a:schemeClr val="tx1"/>
                </a:solidFill>
                <a:highlight>
                  <a:schemeClr val="lt1"/>
                </a:highlight>
              </a:rPr>
              <a:t>2008;</a:t>
            </a:r>
            <a:r>
              <a:rPr lang="en-US" sz="1100" i="1" dirty="0">
                <a:solidFill>
                  <a:schemeClr val="tx1"/>
                </a:solidFill>
                <a:highlight>
                  <a:schemeClr val="lt1"/>
                </a:highlight>
              </a:rPr>
              <a:t>27(</a:t>
            </a:r>
            <a:r>
              <a:rPr lang="en-US" sz="1100" dirty="0">
                <a:solidFill>
                  <a:schemeClr val="tx1"/>
                </a:solidFill>
                <a:highlight>
                  <a:schemeClr val="lt1"/>
                </a:highlight>
              </a:rPr>
              <a:t>3), 759-769. doi:10.1377/hlthaff.27.3.759.</a:t>
            </a:r>
          </a:p>
          <a:p>
            <a:pPr indent="-3111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Gill Sans"/>
              <a:buAutoNum type="arabicPeriod"/>
            </a:pPr>
            <a:r>
              <a:rPr lang="en-US" sz="1100" dirty="0">
                <a:solidFill>
                  <a:schemeClr val="tx1"/>
                </a:solidFill>
                <a:highlight>
                  <a:schemeClr val="lt1"/>
                </a:highlight>
              </a:rPr>
              <a:t>Patient-Driven Groupings Model. Center for Medicare and Medicaid Services. https://www.cms.gov/Center/Provider-Type/Home-Health-Agency-HHA-Center.html. Accessed July 27, 2018.</a:t>
            </a:r>
            <a:endParaRPr sz="1100" dirty="0">
              <a:solidFill>
                <a:schemeClr val="tx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ill Sans"/>
              <a:buAutoNum type="arabicPeriod"/>
            </a:pPr>
            <a:r>
              <a:rPr lang="en-US" sz="1100" dirty="0" err="1">
                <a:solidFill>
                  <a:srgbClr val="000000"/>
                </a:solidFill>
              </a:rPr>
              <a:t>Tibaldi</a:t>
            </a:r>
            <a:r>
              <a:rPr lang="en-US" sz="1100" dirty="0">
                <a:solidFill>
                  <a:srgbClr val="000000"/>
                </a:solidFill>
              </a:rPr>
              <a:t> V, </a:t>
            </a:r>
            <a:r>
              <a:rPr lang="en-US" sz="1100" dirty="0" err="1">
                <a:solidFill>
                  <a:srgbClr val="000000"/>
                </a:solidFill>
              </a:rPr>
              <a:t>Isaia</a:t>
            </a:r>
            <a:r>
              <a:rPr lang="en-US" sz="1100" dirty="0">
                <a:solidFill>
                  <a:srgbClr val="000000"/>
                </a:solidFill>
              </a:rPr>
              <a:t> G, </a:t>
            </a:r>
            <a:r>
              <a:rPr lang="en-US" sz="1100" dirty="0" err="1">
                <a:solidFill>
                  <a:srgbClr val="000000"/>
                </a:solidFill>
              </a:rPr>
              <a:t>Scarafiott</a:t>
            </a:r>
            <a:r>
              <a:rPr lang="en-US" sz="1100" dirty="0">
                <a:solidFill>
                  <a:srgbClr val="000000"/>
                </a:solidFill>
              </a:rPr>
              <a:t> C, et al. Hospital at home for elderly patients with acute decompensation of chronic heart failure.</a:t>
            </a:r>
            <a:r>
              <a:rPr lang="en-US" sz="1100" i="1" dirty="0">
                <a:solidFill>
                  <a:srgbClr val="000000"/>
                </a:solidFill>
              </a:rPr>
              <a:t> Arch Intern Med</a:t>
            </a:r>
            <a:r>
              <a:rPr lang="en-US" sz="1100" dirty="0">
                <a:solidFill>
                  <a:srgbClr val="000000"/>
                </a:solidFill>
              </a:rPr>
              <a:t>. 2009;169(17):1569- 1575. doi:10.1001/archinternmed.2009.267.</a:t>
            </a:r>
          </a:p>
          <a:p>
            <a:pPr indent="-3111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Gill Sans"/>
              <a:buAutoNum type="arabicPeriod"/>
            </a:pPr>
            <a:r>
              <a:rPr lang="en-US" sz="1100" dirty="0" err="1">
                <a:solidFill>
                  <a:srgbClr val="000000"/>
                </a:solidFill>
              </a:rPr>
              <a:t>Brännström</a:t>
            </a:r>
            <a:r>
              <a:rPr lang="en-US" sz="1100" dirty="0">
                <a:solidFill>
                  <a:srgbClr val="000000"/>
                </a:solidFill>
              </a:rPr>
              <a:t> M, </a:t>
            </a:r>
            <a:r>
              <a:rPr lang="en-US" sz="1100" dirty="0" err="1">
                <a:solidFill>
                  <a:srgbClr val="000000"/>
                </a:solidFill>
              </a:rPr>
              <a:t>Boman</a:t>
            </a:r>
            <a:r>
              <a:rPr lang="en-US" sz="1100" dirty="0">
                <a:solidFill>
                  <a:srgbClr val="000000"/>
                </a:solidFill>
              </a:rPr>
              <a:t> K. Effects of person-</a:t>
            </a:r>
            <a:r>
              <a:rPr lang="en-US" sz="1100" dirty="0" err="1">
                <a:solidFill>
                  <a:srgbClr val="000000"/>
                </a:solidFill>
              </a:rPr>
              <a:t>centred</a:t>
            </a:r>
            <a:r>
              <a:rPr lang="en-US" sz="1100" dirty="0">
                <a:solidFill>
                  <a:srgbClr val="000000"/>
                </a:solidFill>
              </a:rPr>
              <a:t> and integrated chronic heart failure and palliative home care. PREFER: a randomized controlled study. </a:t>
            </a:r>
            <a:r>
              <a:rPr lang="en-US" sz="1100" i="1" dirty="0">
                <a:solidFill>
                  <a:srgbClr val="000000"/>
                </a:solidFill>
              </a:rPr>
              <a:t>Eur J Heart Fail</a:t>
            </a:r>
            <a:r>
              <a:rPr lang="en-US" sz="1100" dirty="0">
                <a:solidFill>
                  <a:srgbClr val="000000"/>
                </a:solidFill>
              </a:rPr>
              <a:t>. 2014;16(10):1142-1151. doi:10.1002/ejhf.15.</a:t>
            </a:r>
            <a:endParaRPr sz="1100" dirty="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ill Sans"/>
              <a:buAutoNum type="arabicPeriod"/>
            </a:pPr>
            <a:r>
              <a:rPr lang="en-US" sz="1100" dirty="0" err="1">
                <a:solidFill>
                  <a:srgbClr val="000000"/>
                </a:solidFill>
              </a:rPr>
              <a:t>Sahlen</a:t>
            </a:r>
            <a:r>
              <a:rPr lang="en-US" sz="1100" dirty="0">
                <a:solidFill>
                  <a:srgbClr val="000000"/>
                </a:solidFill>
              </a:rPr>
              <a:t> KG, </a:t>
            </a:r>
            <a:r>
              <a:rPr lang="en-US" sz="1100" dirty="0" err="1">
                <a:solidFill>
                  <a:srgbClr val="000000"/>
                </a:solidFill>
              </a:rPr>
              <a:t>Boman</a:t>
            </a:r>
            <a:r>
              <a:rPr lang="en-US" sz="1100" dirty="0">
                <a:solidFill>
                  <a:srgbClr val="000000"/>
                </a:solidFill>
              </a:rPr>
              <a:t> K, </a:t>
            </a:r>
            <a:r>
              <a:rPr lang="en-US" sz="1100" dirty="0" err="1">
                <a:solidFill>
                  <a:srgbClr val="000000"/>
                </a:solidFill>
              </a:rPr>
              <a:t>Brannstrom</a:t>
            </a:r>
            <a:r>
              <a:rPr lang="en-US" sz="1100" dirty="0">
                <a:solidFill>
                  <a:srgbClr val="000000"/>
                </a:solidFill>
              </a:rPr>
              <a:t> M. A cost-effectiveness study of person-centered integrated heart failure and palliative home care: based on a randomized control trial. </a:t>
            </a:r>
            <a:r>
              <a:rPr lang="en-US" sz="1100" i="1" dirty="0" err="1">
                <a:solidFill>
                  <a:srgbClr val="000000"/>
                </a:solidFill>
              </a:rPr>
              <a:t>Palliat</a:t>
            </a:r>
            <a:r>
              <a:rPr lang="en-US" sz="1100" i="1" dirty="0">
                <a:solidFill>
                  <a:srgbClr val="000000"/>
                </a:solidFill>
              </a:rPr>
              <a:t> Med. </a:t>
            </a:r>
            <a:r>
              <a:rPr lang="en-US" sz="1100" dirty="0">
                <a:solidFill>
                  <a:srgbClr val="000000"/>
                </a:solidFill>
              </a:rPr>
              <a:t>2016; 30(3): 296-302. doi:10.1177/0269216315618544.</a:t>
            </a:r>
            <a:endParaRPr sz="1100" dirty="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ill Sans"/>
              <a:buAutoNum type="arabicPeriod"/>
            </a:pP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Stewart S, Carrington MJ, Marwick TH. et al. Impact of home versus clinic-based management of chronic heart failure. </a:t>
            </a:r>
            <a:r>
              <a:rPr lang="en-US" sz="1100" i="1" dirty="0">
                <a:solidFill>
                  <a:srgbClr val="000000"/>
                </a:solidFill>
                <a:highlight>
                  <a:srgbClr val="FFFFFF"/>
                </a:highlight>
              </a:rPr>
              <a:t>J Am Coll </a:t>
            </a:r>
            <a:r>
              <a:rPr lang="en-US" sz="1100" i="1" dirty="0" err="1">
                <a:solidFill>
                  <a:srgbClr val="000000"/>
                </a:solidFill>
                <a:highlight>
                  <a:srgbClr val="FFFFFF"/>
                </a:highlight>
              </a:rPr>
              <a:t>Cardiol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. 2012;60(14):1239-48. doi:10.1016/j.jacc.2012.06.025.</a:t>
            </a:r>
            <a:endParaRPr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ill Sans"/>
              <a:buAutoNum type="arabicPeriod"/>
            </a:pP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Levine D,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</a:rPr>
              <a:t>Ouchi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 K,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</a:rPr>
              <a:t>Blanchfield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 B, et al. Hospital-level care at home for acutely ill adults: a pilot randomized controlled trial. </a:t>
            </a:r>
            <a:r>
              <a:rPr lang="en-US" sz="1100" i="1" dirty="0">
                <a:solidFill>
                  <a:srgbClr val="000000"/>
                </a:solidFill>
                <a:highlight>
                  <a:srgbClr val="FFFFFF"/>
                </a:highlight>
              </a:rPr>
              <a:t>J Gen </a:t>
            </a:r>
            <a:r>
              <a:rPr lang="en-US" sz="1100" i="1" dirty="0" err="1">
                <a:solidFill>
                  <a:srgbClr val="000000"/>
                </a:solidFill>
                <a:highlight>
                  <a:srgbClr val="FFFFFF"/>
                </a:highlight>
              </a:rPr>
              <a:t>Interm</a:t>
            </a:r>
            <a:r>
              <a:rPr lang="en-US" sz="1100" i="1" dirty="0">
                <a:solidFill>
                  <a:srgbClr val="000000"/>
                </a:solidFill>
                <a:highlight>
                  <a:srgbClr val="FFFFFF"/>
                </a:highlight>
              </a:rPr>
              <a:t> Med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. 2018;33(5):729-36. doi:10.1007/s11606-018-4307-z.</a:t>
            </a:r>
            <a:endParaRPr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1115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ill Sans"/>
              <a:buAutoNum type="arabicPeriod"/>
            </a:pPr>
            <a:r>
              <a:rPr lang="en-US" sz="1100" dirty="0">
                <a:solidFill>
                  <a:srgbClr val="000000"/>
                </a:solidFill>
              </a:rPr>
              <a:t>Macdonald MT, Lang A, Storch J, et al. Examining markers of safety in homecare using the international classification for patient safety. </a:t>
            </a:r>
            <a:r>
              <a:rPr lang="en-US" sz="1100" i="1" dirty="0">
                <a:solidFill>
                  <a:srgbClr val="000000"/>
                </a:solidFill>
              </a:rPr>
              <a:t>BMC Health Serv Res</a:t>
            </a:r>
            <a:r>
              <a:rPr lang="en-US" sz="1100" dirty="0">
                <a:solidFill>
                  <a:srgbClr val="000000"/>
                </a:solidFill>
              </a:rPr>
              <a:t>. 2013;13:191. </a:t>
            </a:r>
            <a:r>
              <a:rPr lang="en-US" sz="1100" dirty="0" err="1">
                <a:solidFill>
                  <a:srgbClr val="000000"/>
                </a:solidFill>
              </a:rPr>
              <a:t>doi</a:t>
            </a:r>
            <a:r>
              <a:rPr lang="en-US" sz="1100" dirty="0">
                <a:solidFill>
                  <a:srgbClr val="000000"/>
                </a:solidFill>
              </a:rPr>
              <a:t>: 10.1186/1472-6963-13-191.</a:t>
            </a:r>
            <a:endParaRPr sz="11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1656"/>
              <a:buNone/>
            </a:pPr>
            <a:endParaRPr sz="1000" dirty="0">
              <a:solidFill>
                <a:srgbClr val="000000"/>
              </a:solidFill>
            </a:endParaRPr>
          </a:p>
        </p:txBody>
      </p:sp>
      <p:sp>
        <p:nvSpPr>
          <p:cNvPr id="256" name="Google Shape;256;p3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/>
              <a:t>Questions?</a:t>
            </a:r>
            <a:endParaRPr sz="4000"/>
          </a:p>
        </p:txBody>
      </p:sp>
      <p:sp>
        <p:nvSpPr>
          <p:cNvPr id="262" name="Google Shape;262;p3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/>
              <a:t>Background</a:t>
            </a:r>
            <a:endParaRPr sz="4000"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581200" y="1946821"/>
            <a:ext cx="11029500" cy="4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◼"/>
            </a:pPr>
            <a:r>
              <a:rPr lang="en-US" sz="2400" dirty="0"/>
              <a:t>Heart failure is the end stage of heart disease  characterized by periods of clinical stability and instability</a:t>
            </a:r>
            <a:r>
              <a:rPr lang="en-US" sz="2800" baseline="30000" dirty="0"/>
              <a:t>1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◼"/>
            </a:pPr>
            <a:r>
              <a:rPr lang="en-US" sz="2400" dirty="0"/>
              <a:t>Results in decreased quality of life (QOL)</a:t>
            </a:r>
            <a:r>
              <a:rPr lang="en-US" sz="2800" baseline="30000" dirty="0"/>
              <a:t>1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◼"/>
            </a:pPr>
            <a:r>
              <a:rPr lang="en-US" sz="2400" dirty="0"/>
              <a:t>Number one cause of hospital readmissions across the country</a:t>
            </a:r>
            <a:r>
              <a:rPr lang="en-US" sz="2800" baseline="30000" dirty="0"/>
              <a:t>2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◼"/>
            </a:pPr>
            <a:r>
              <a:rPr lang="en-US" sz="2400" dirty="0"/>
              <a:t>Inadequate evidence exists for best practice following hospital discharge</a:t>
            </a:r>
            <a:r>
              <a:rPr lang="en-US" sz="2800" baseline="30000" dirty="0"/>
              <a:t>2</a:t>
            </a:r>
            <a:r>
              <a:rPr lang="en-US" sz="2400" dirty="0"/>
              <a:t> 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◼"/>
            </a:pPr>
            <a:r>
              <a:rPr lang="en-US" sz="2400" dirty="0"/>
              <a:t>Home health has been found to improve physical, psychological, and environmental domains of QOL</a:t>
            </a:r>
            <a:r>
              <a:rPr lang="en-US" sz="2800" baseline="30000" dirty="0"/>
              <a:t>3</a:t>
            </a:r>
            <a:endParaRPr sz="2400" dirty="0"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Value </a:t>
            </a:r>
            <a:endParaRPr sz="4000" dirty="0"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581200" y="1925424"/>
            <a:ext cx="11029500" cy="256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/>
              <a:t>Value is defined as cost- effectiveness, hospital readmission, patient experience, and quality of life</a:t>
            </a:r>
            <a:r>
              <a:rPr lang="en-US" sz="2800" baseline="30000" dirty="0"/>
              <a:t>4</a:t>
            </a:r>
          </a:p>
        </p:txBody>
      </p: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EEF0-CB6F-4ACA-A238-B678D365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Importance of Value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3476E-BE7A-437A-9AF6-F9FC13BE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789" y="1715956"/>
            <a:ext cx="11301573" cy="4808134"/>
          </a:xfrm>
        </p:spPr>
        <p:txBody>
          <a:bodyPr/>
          <a:lstStyle/>
          <a:p>
            <a:r>
              <a:rPr lang="en-US" sz="2300" dirty="0"/>
              <a:t>Triple Aim defined by the Institute for Healthcare Improvement</a:t>
            </a:r>
            <a:r>
              <a:rPr lang="en-US" sz="2300" baseline="30000" dirty="0"/>
              <a:t>5</a:t>
            </a:r>
          </a:p>
          <a:p>
            <a:pPr lvl="1"/>
            <a:r>
              <a:rPr lang="en-US" sz="2300" dirty="0"/>
              <a:t>Improve population health</a:t>
            </a:r>
            <a:r>
              <a:rPr lang="en-US" sz="2300" baseline="30000" dirty="0"/>
              <a:t>5</a:t>
            </a:r>
            <a:r>
              <a:rPr lang="en-US" sz="2300" dirty="0"/>
              <a:t> </a:t>
            </a:r>
          </a:p>
          <a:p>
            <a:pPr lvl="1"/>
            <a:r>
              <a:rPr lang="en-US" sz="2300" dirty="0"/>
              <a:t>Reduce healthcare costs</a:t>
            </a:r>
            <a:r>
              <a:rPr lang="en-US" sz="2300" baseline="30000" dirty="0"/>
              <a:t>5</a:t>
            </a:r>
            <a:r>
              <a:rPr lang="en-US" sz="2300" dirty="0"/>
              <a:t> </a:t>
            </a:r>
          </a:p>
          <a:p>
            <a:pPr lvl="1"/>
            <a:r>
              <a:rPr lang="en-US" sz="2300" dirty="0"/>
              <a:t>Improve patient experience</a:t>
            </a:r>
            <a:r>
              <a:rPr lang="en-US" sz="2300" baseline="30000" dirty="0"/>
              <a:t>5</a:t>
            </a:r>
            <a:endParaRPr lang="en-US" sz="2300" dirty="0"/>
          </a:p>
          <a:p>
            <a:r>
              <a:rPr lang="en-US" sz="2300" dirty="0"/>
              <a:t>Current system focused on financially incentivized market</a:t>
            </a:r>
            <a:r>
              <a:rPr lang="en-US" sz="2300" baseline="30000" dirty="0"/>
              <a:t>5</a:t>
            </a:r>
            <a:endParaRPr lang="en-US" sz="2300" dirty="0"/>
          </a:p>
          <a:p>
            <a:pPr lvl="1"/>
            <a:r>
              <a:rPr lang="en-US" sz="2300" dirty="0"/>
              <a:t>Healthcare decisions and delivery based on monetary gains by insurance companies and providers</a:t>
            </a:r>
            <a:r>
              <a:rPr lang="en-US" sz="2300" baseline="30000" dirty="0"/>
              <a:t>5</a:t>
            </a:r>
            <a:r>
              <a:rPr lang="en-US" sz="2300" dirty="0"/>
              <a:t> </a:t>
            </a:r>
          </a:p>
          <a:p>
            <a:r>
              <a:rPr lang="en-US" sz="2300" dirty="0"/>
              <a:t>New healthcare reforms move toward alternative value-based payment models in continuum of care</a:t>
            </a:r>
            <a:r>
              <a:rPr lang="en-US" sz="2300" baseline="30000" dirty="0"/>
              <a:t>5</a:t>
            </a:r>
            <a:endParaRPr lang="en-US" sz="2300" dirty="0"/>
          </a:p>
          <a:p>
            <a:pPr lvl="1"/>
            <a:r>
              <a:rPr lang="en-US" sz="2300" dirty="0"/>
              <a:t>PDGM beginning January 1</a:t>
            </a:r>
            <a:r>
              <a:rPr lang="en-US" sz="2300" baseline="30000" dirty="0"/>
              <a:t>st</a:t>
            </a:r>
            <a:r>
              <a:rPr lang="en-US" sz="2300" dirty="0"/>
              <a:t>, 2020</a:t>
            </a:r>
            <a:r>
              <a:rPr lang="en-US" sz="2300" baseline="30000" dirty="0"/>
              <a:t>6</a:t>
            </a:r>
            <a:endParaRPr lang="en-US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D2EC5-3021-46B1-B52B-B77645C463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5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/>
              <a:t>Purpose</a:t>
            </a:r>
            <a:endParaRPr sz="4000"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580425" y="1639024"/>
            <a:ext cx="11029500" cy="22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To determine the value of home health compared to other post-acute settings for individuals living with heart failure</a:t>
            </a:r>
            <a:endParaRPr sz="2800"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00" cy="1475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Methods</a:t>
            </a:r>
            <a:endParaRPr sz="4800"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>
                <a:solidFill>
                  <a:srgbClr val="9F276A"/>
                </a:solidFill>
              </a:rPr>
              <a:t>7</a:t>
            </a:fld>
            <a:endParaRPr>
              <a:solidFill>
                <a:srgbClr val="9F276A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dirty="0"/>
              <a:t>Databases Searched  </a:t>
            </a:r>
            <a:endParaRPr sz="4000" dirty="0"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428800" y="2699014"/>
            <a:ext cx="11029500" cy="45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/>
              <a:t>ProQuest</a:t>
            </a:r>
          </a:p>
          <a:p>
            <a:pPr marL="508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</a:pPr>
            <a:endParaRPr lang="en-US" sz="2800" dirty="0"/>
          </a:p>
          <a:p>
            <a:pPr marL="457200" lvl="0" indent="-406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/>
              <a:t>Health Source</a:t>
            </a:r>
          </a:p>
          <a:p>
            <a:pPr marL="508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</a:pPr>
            <a:endParaRPr lang="en-US" sz="2800" dirty="0"/>
          </a:p>
          <a:p>
            <a:pPr marL="457200" lvl="0" indent="-406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/>
              <a:t>JAMA</a:t>
            </a:r>
          </a:p>
          <a:p>
            <a:pPr marL="508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</a:pPr>
            <a:endParaRPr lang="en-US" sz="2800" dirty="0"/>
          </a:p>
          <a:p>
            <a:pPr marL="457200" lvl="0" indent="-406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/>
              <a:t>CINHAL</a:t>
            </a:r>
          </a:p>
          <a:p>
            <a:pPr marL="508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</a:pPr>
            <a:endParaRPr lang="en-US" sz="2800" dirty="0"/>
          </a:p>
          <a:p>
            <a:pPr marL="457200" lvl="0" indent="-406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/>
              <a:t>Medline 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</a:pPr>
            <a:endParaRPr sz="2800" dirty="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None/>
            </a:pPr>
            <a:endParaRPr sz="2400" dirty="0"/>
          </a:p>
        </p:txBody>
      </p:sp>
      <p:sp>
        <p:nvSpPr>
          <p:cNvPr id="141" name="Google Shape;141;p1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Search Terms </a:t>
            </a:r>
            <a:endParaRPr sz="4000"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290500" y="1958025"/>
            <a:ext cx="11610900" cy="420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/>
              <a:t>(“Heart failure” </a:t>
            </a:r>
            <a:r>
              <a:rPr lang="en-US" sz="2800" b="1">
                <a:solidFill>
                  <a:schemeClr val="accent2"/>
                </a:solidFill>
              </a:rPr>
              <a:t>OR</a:t>
            </a:r>
            <a:r>
              <a:rPr lang="en-US" sz="2800"/>
              <a:t> “congestive heart failure” </a:t>
            </a:r>
            <a:r>
              <a:rPr lang="en-US" sz="2800" b="1">
                <a:solidFill>
                  <a:schemeClr val="accent2"/>
                </a:solidFill>
              </a:rPr>
              <a:t>OR</a:t>
            </a:r>
            <a:r>
              <a:rPr lang="en-US" sz="2800"/>
              <a:t> CHF) </a:t>
            </a:r>
            <a:endParaRPr sz="2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</a:rPr>
              <a:t>AND</a:t>
            </a:r>
            <a:r>
              <a:rPr lang="en-US" sz="2800"/>
              <a:t> </a:t>
            </a:r>
            <a:endParaRPr sz="2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/>
              <a:t>(“Home health” </a:t>
            </a:r>
            <a:r>
              <a:rPr lang="en-US" sz="2800" b="1">
                <a:solidFill>
                  <a:schemeClr val="accent2"/>
                </a:solidFill>
              </a:rPr>
              <a:t>OR</a:t>
            </a:r>
            <a:r>
              <a:rPr lang="en-US" sz="2800"/>
              <a:t> “home care” </a:t>
            </a:r>
            <a:r>
              <a:rPr lang="en-US" sz="2800" b="1">
                <a:solidFill>
                  <a:schemeClr val="accent2"/>
                </a:solidFill>
              </a:rPr>
              <a:t>OR</a:t>
            </a:r>
            <a:r>
              <a:rPr lang="en-US" sz="2800"/>
              <a:t> “home-based rehab”)</a:t>
            </a:r>
            <a:endParaRPr sz="2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</a:rPr>
              <a:t>AND</a:t>
            </a:r>
            <a:r>
              <a:rPr lang="en-US" sz="2800"/>
              <a:t> </a:t>
            </a:r>
            <a:endParaRPr sz="2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/>
              <a:t>(physical therapy </a:t>
            </a:r>
            <a:r>
              <a:rPr lang="en-US" sz="2800" b="1">
                <a:solidFill>
                  <a:schemeClr val="accent2"/>
                </a:solidFill>
              </a:rPr>
              <a:t>OR</a:t>
            </a:r>
            <a:r>
              <a:rPr lang="en-US" sz="2800"/>
              <a:t> physiotherapy </a:t>
            </a:r>
            <a:r>
              <a:rPr lang="en-US" sz="2800" b="1">
                <a:solidFill>
                  <a:schemeClr val="accent2"/>
                </a:solidFill>
              </a:rPr>
              <a:t>OR</a:t>
            </a:r>
            <a:r>
              <a:rPr lang="en-US" sz="2800"/>
              <a:t> rehabilitation)</a:t>
            </a:r>
            <a:endParaRPr sz="2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</a:rPr>
              <a:t>AND</a:t>
            </a:r>
            <a:r>
              <a:rPr lang="en-US" sz="2800"/>
              <a:t> </a:t>
            </a:r>
            <a:endParaRPr sz="2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/>
              <a:t>(value </a:t>
            </a:r>
            <a:r>
              <a:rPr lang="en-US" sz="2800" b="1">
                <a:solidFill>
                  <a:schemeClr val="accent2"/>
                </a:solidFill>
              </a:rPr>
              <a:t>OR</a:t>
            </a:r>
            <a:r>
              <a:rPr lang="en-US" sz="2800"/>
              <a:t> “patient experience” </a:t>
            </a:r>
            <a:r>
              <a:rPr lang="en-US" sz="2800" b="1">
                <a:solidFill>
                  <a:schemeClr val="accent2"/>
                </a:solidFill>
              </a:rPr>
              <a:t>OR</a:t>
            </a:r>
            <a:r>
              <a:rPr lang="en-US" sz="2800"/>
              <a:t> “patient satisfaction” </a:t>
            </a:r>
            <a:r>
              <a:rPr lang="en-US" sz="2800" b="1">
                <a:solidFill>
                  <a:schemeClr val="accent2"/>
                </a:solidFill>
              </a:rPr>
              <a:t>OR</a:t>
            </a:r>
            <a:r>
              <a:rPr lang="en-US" sz="2800"/>
              <a:t> “quality of life”)</a:t>
            </a:r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4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521B92"/>
      </a:accent1>
      <a:accent2>
        <a:srgbClr val="6F2FA0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4430</TotalTime>
  <Words>1086</Words>
  <Application>Microsoft Office PowerPoint</Application>
  <PresentationFormat>Widescreen</PresentationFormat>
  <Paragraphs>321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Gill Sans</vt:lpstr>
      <vt:lpstr>Noto Sans Symbols</vt:lpstr>
      <vt:lpstr>Times New Roman</vt:lpstr>
      <vt:lpstr>Calibri</vt:lpstr>
      <vt:lpstr>Dividend</vt:lpstr>
      <vt:lpstr>The Value of Home Health for  Individuals Living with Heart Failure:  A Systematic Review </vt:lpstr>
      <vt:lpstr>Overview</vt:lpstr>
      <vt:lpstr>Background</vt:lpstr>
      <vt:lpstr>Value </vt:lpstr>
      <vt:lpstr>Importance of Value </vt:lpstr>
      <vt:lpstr>Purpose</vt:lpstr>
      <vt:lpstr>Methods</vt:lpstr>
      <vt:lpstr>Databases Searched  </vt:lpstr>
      <vt:lpstr>Search Terms </vt:lpstr>
      <vt:lpstr>Search Limits</vt:lpstr>
      <vt:lpstr>Selection Criteria </vt:lpstr>
      <vt:lpstr>Exclusion Criteria </vt:lpstr>
      <vt:lpstr>PRISMA</vt:lpstr>
      <vt:lpstr>5 Randomized Control Trials</vt:lpstr>
      <vt:lpstr>Results </vt:lpstr>
      <vt:lpstr>Results (continued)</vt:lpstr>
      <vt:lpstr>Results: Cost of Care</vt:lpstr>
      <vt:lpstr>Results: Hospital Readmission</vt:lpstr>
      <vt:lpstr>Results: Patient Experience</vt:lpstr>
      <vt:lpstr>Results: QOL</vt:lpstr>
      <vt:lpstr>Conclusion </vt:lpstr>
      <vt:lpstr>Limitations </vt:lpstr>
      <vt:lpstr>Recommendations </vt:lpstr>
      <vt:lpstr>Clinical Relevance </vt:lpstr>
      <vt:lpstr>Acknowledgements 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Value of Home Health for  Individuals Living with Heart Failure:  A Systematic Review</dc:title>
  <dc:creator>mrszc</dc:creator>
  <cp:lastModifiedBy>Dr. Tracey L. Collins Ph.D.</cp:lastModifiedBy>
  <cp:revision>20</cp:revision>
  <dcterms:modified xsi:type="dcterms:W3CDTF">2020-01-30T15:20:46Z</dcterms:modified>
</cp:coreProperties>
</file>